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4" r:id="rId4"/>
    <p:sldId id="265" r:id="rId5"/>
    <p:sldId id="259" r:id="rId6"/>
    <p:sldId id="295" r:id="rId7"/>
    <p:sldId id="266" r:id="rId8"/>
    <p:sldId id="262" r:id="rId9"/>
    <p:sldId id="268" r:id="rId10"/>
    <p:sldId id="270" r:id="rId11"/>
    <p:sldId id="272" r:id="rId12"/>
    <p:sldId id="273" r:id="rId13"/>
    <p:sldId id="274" r:id="rId14"/>
    <p:sldId id="275" r:id="rId15"/>
    <p:sldId id="296" r:id="rId16"/>
    <p:sldId id="264" r:id="rId17"/>
    <p:sldId id="263" r:id="rId18"/>
    <p:sldId id="278" r:id="rId19"/>
    <p:sldId id="277" r:id="rId20"/>
    <p:sldId id="280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           (тыс. руб.)</c:v>
                </c:pt>
                <c:pt idx="1">
                  <c:v>2022           (тыс. руб.)</c:v>
                </c:pt>
                <c:pt idx="2">
                  <c:v>2023          (тыс. руб.)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94717</c:v>
                </c:pt>
                <c:pt idx="1">
                  <c:v>86122</c:v>
                </c:pt>
                <c:pt idx="2">
                  <c:v>84059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9874662452468E-3"/>
                  <c:y val="-4.968149078897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           (тыс. руб.)</c:v>
                </c:pt>
                <c:pt idx="1">
                  <c:v>2022           (тыс. руб.)</c:v>
                </c:pt>
                <c:pt idx="2">
                  <c:v>2023          (тыс. руб.)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456293.3</c:v>
                </c:pt>
                <c:pt idx="1">
                  <c:v>446357.3</c:v>
                </c:pt>
                <c:pt idx="2">
                  <c:v>449019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145280"/>
        <c:axId val="192941440"/>
        <c:axId val="131934080"/>
      </c:bar3DChart>
      <c:catAx>
        <c:axId val="13814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92941440"/>
        <c:crosses val="autoZero"/>
        <c:auto val="1"/>
        <c:lblAlgn val="ctr"/>
        <c:lblOffset val="100"/>
        <c:noMultiLvlLbl val="0"/>
      </c:catAx>
      <c:valAx>
        <c:axId val="19294144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38145280"/>
        <c:crosses val="autoZero"/>
        <c:crossBetween val="between"/>
      </c:valAx>
      <c:serAx>
        <c:axId val="131934080"/>
        <c:scaling>
          <c:orientation val="minMax"/>
        </c:scaling>
        <c:delete val="1"/>
        <c:axPos val="b"/>
        <c:majorTickMark val="out"/>
        <c:minorTickMark val="none"/>
        <c:tickLblPos val="nextTo"/>
        <c:crossAx val="19294144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Перечисления бюджетам поселений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2.3877397460888183E-2"/>
                  <c:y val="-0.25361245078740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540550328462778"/>
                  <c:y val="-9.7000492125984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Дотации (тыс.руб.)</c:v>
                </c:pt>
                <c:pt idx="1">
                  <c:v>Иные межбюджетные трансферты (тыс.руб.)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28000</c:v>
                </c:pt>
                <c:pt idx="1">
                  <c:v>2075.6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ЭТАПЫ БЮДЖЕТНОГО ПРОЦЕССА</a:t>
          </a:r>
          <a:endParaRPr lang="ru-RU" sz="18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4. Исполнение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DCA23-E61E-4D60-8C01-FF734DB21588}" type="pres">
      <dgm:prSet presAssocID="{824CACDD-E03A-427C-8B7A-DB5388A5BD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6AB3-14FB-442A-8C59-ED1D80EA616A}" type="pres">
      <dgm:prSet presAssocID="{81ED6989-DB09-4163-9FE8-4274D9FB393B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169FC-2904-40E9-BED3-B6AB9616B8F1}" type="pres">
      <dgm:prSet presAssocID="{11CB86F8-31C1-4608-BCC5-247E331BAD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274F6-EF38-4457-99ED-3B36F1F9CCE6}" type="pres">
      <dgm:prSet presAssocID="{9F3D15E7-183E-4168-819E-A5AE67C708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9FB01-D2F9-4802-9005-7EF140881356}" type="pres">
      <dgm:prSet presAssocID="{84644A64-B651-4593-8A15-954557571337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812AF-0900-4CE7-AA23-35A4E46C6FD1}" type="pres">
      <dgm:prSet presAssocID="{01A86283-4B1C-4FDB-903B-896A03C158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6716B55D-2D25-49E3-A85C-7425D0710611}" type="presOf" srcId="{11CB86F8-31C1-4608-BCC5-247E331BAD1E}" destId="{5C3169FC-2904-40E9-BED3-B6AB9616B8F1}" srcOrd="1" destOrd="0" presId="urn:microsoft.com/office/officeart/2005/8/layout/orgChart1"/>
    <dgm:cxn modelId="{62D3E20D-43B3-4831-8BDA-C98FD454CC94}" type="presOf" srcId="{9F3D15E7-183E-4168-819E-A5AE67C70800}" destId="{E3D274F6-EF38-4457-99ED-3B36F1F9CCE6}" srcOrd="1" destOrd="0" presId="urn:microsoft.com/office/officeart/2005/8/layout/orgChart1"/>
    <dgm:cxn modelId="{B0121EA5-DBFC-433E-BBDA-3E5A58A79137}" type="presOf" srcId="{01A86283-4B1C-4FDB-903B-896A03C158D5}" destId="{5686F5E6-E730-4A4F-B86A-D334955A4BF3}" srcOrd="0" destOrd="0" presId="urn:microsoft.com/office/officeart/2005/8/layout/orgChart1"/>
    <dgm:cxn modelId="{D2104C38-7900-4087-8480-148B9AF2308E}" type="presOf" srcId="{81ED6989-DB09-4163-9FE8-4274D9FB393B}" destId="{91937533-898F-4FC5-A9E4-FE0BA78B0BED}" srcOrd="0" destOrd="0" presId="urn:microsoft.com/office/officeart/2005/8/layout/orgChart1"/>
    <dgm:cxn modelId="{FD22FA25-FCA6-444B-A539-023F4547CB5E}" type="presOf" srcId="{9F3D15E7-183E-4168-819E-A5AE67C70800}" destId="{1C9FE83A-22D2-43B9-8B78-355219D6DADC}" srcOrd="0" destOrd="0" presId="urn:microsoft.com/office/officeart/2005/8/layout/orgChart1"/>
    <dgm:cxn modelId="{A7357029-4EE9-4055-BE29-FA9F747C8B55}" type="presOf" srcId="{81ED6989-DB09-4163-9FE8-4274D9FB393B}" destId="{F7736AB3-14FB-442A-8C59-ED1D80EA616A}" srcOrd="1" destOrd="0" presId="urn:microsoft.com/office/officeart/2005/8/layout/orgChart1"/>
    <dgm:cxn modelId="{C8C8B1DD-47D2-4657-B629-43317EB10729}" type="presOf" srcId="{5E6F24EC-07DA-4409-8D2A-E1F358F0D53E}" destId="{42131694-B3C1-48DA-9A89-0ED8F63CDD47}" srcOrd="0" destOrd="0" presId="urn:microsoft.com/office/officeart/2005/8/layout/orgChart1"/>
    <dgm:cxn modelId="{6058C034-7065-41BE-811A-1FA72C12FCC6}" type="presOf" srcId="{31A4F4FA-6743-4237-978E-3C0F106CB502}" destId="{30FDE77F-0DE1-4507-9AB4-E4873006176F}" srcOrd="0" destOrd="0" presId="urn:microsoft.com/office/officeart/2005/8/layout/orgChart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F56B2795-5335-43E9-A374-5311C1E6636C}" type="presOf" srcId="{84644A64-B651-4593-8A15-954557571337}" destId="{E349FB01-D2F9-4802-9005-7EF140881356}" srcOrd="1" destOrd="0" presId="urn:microsoft.com/office/officeart/2005/8/layout/orgChart1"/>
    <dgm:cxn modelId="{5F57A247-E522-46DE-821C-C28634B92C77}" type="presOf" srcId="{73D9929A-4AE6-4F97-BA74-8AFCD9A206B7}" destId="{E5FC38C0-F874-4D67-AF4E-5B61D8528333}" srcOrd="0" destOrd="0" presId="urn:microsoft.com/office/officeart/2005/8/layout/orgChart1"/>
    <dgm:cxn modelId="{4512CC81-7643-43D1-A662-0414DDFCC61A}" type="presOf" srcId="{93FA7CE8-AEE6-43B9-836C-3F03118B3842}" destId="{8D16B8B8-EC00-4610-BCC6-ACE28551BF93}" srcOrd="0" destOrd="0" presId="urn:microsoft.com/office/officeart/2005/8/layout/orgChart1"/>
    <dgm:cxn modelId="{A791FD36-C200-4F58-9394-0BBA8A82B5F0}" type="presOf" srcId="{195A0E0D-9849-4724-AEF3-DAF6E0352555}" destId="{398FFEDC-BFFB-4687-A7AC-A133982093F8}" srcOrd="0" destOrd="0" presId="urn:microsoft.com/office/officeart/2005/8/layout/orgChart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AA3DF085-AF91-4506-B421-B8552DD74188}" type="presOf" srcId="{01A86283-4B1C-4FDB-903B-896A03C158D5}" destId="{D4F812AF-0900-4CE7-AA23-35A4E46C6FD1}" srcOrd="1" destOrd="0" presId="urn:microsoft.com/office/officeart/2005/8/layout/orgChart1"/>
    <dgm:cxn modelId="{925BF749-536C-428B-AE7A-1BD1288CC3C2}" type="presOf" srcId="{11CB86F8-31C1-4608-BCC5-247E331BAD1E}" destId="{F495F80B-6FEE-4FC2-B820-6BD21D72101E}" srcOrd="0" destOrd="0" presId="urn:microsoft.com/office/officeart/2005/8/layout/orgChart1"/>
    <dgm:cxn modelId="{A0E598A5-9747-4CCC-BD64-C751BD44AB6A}" type="presOf" srcId="{84644A64-B651-4593-8A15-954557571337}" destId="{F9F59E84-68E7-4AB6-8042-6BADE1906BFB}" srcOrd="0" destOrd="0" presId="urn:microsoft.com/office/officeart/2005/8/layout/orgChart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55AF6156-1159-4506-A339-5C80AE5AAE6E}" type="presOf" srcId="{824CACDD-E03A-427C-8B7A-DB5388A5BD8D}" destId="{D7C56106-E809-407C-94C9-8E39E21EEBEA}" srcOrd="0" destOrd="0" presId="urn:microsoft.com/office/officeart/2005/8/layout/orgChart1"/>
    <dgm:cxn modelId="{DB4E5172-CD57-4EAF-ADB8-D51631708277}" type="presOf" srcId="{EEC18031-8BE0-4AC6-8896-41712D10D7F6}" destId="{D98FBD44-D81E-49B1-AA21-CF1552747F22}" srcOrd="0" destOrd="0" presId="urn:microsoft.com/office/officeart/2005/8/layout/orgChart1"/>
    <dgm:cxn modelId="{B06955A2-D139-47A4-80C7-65B703137C76}" type="presOf" srcId="{824CACDD-E03A-427C-8B7A-DB5388A5BD8D}" destId="{520DCA23-E61E-4D60-8C01-FF734DB21588}" srcOrd="1" destOrd="0" presId="urn:microsoft.com/office/officeart/2005/8/layout/orgChart1"/>
    <dgm:cxn modelId="{F5F4E2CD-A88D-4688-A652-DDED2F2A8CCB}" type="presParOf" srcId="{398FFEDC-BFFB-4687-A7AC-A133982093F8}" destId="{5BD874B2-AFE1-40B2-848A-6C041981297C}" srcOrd="0" destOrd="0" presId="urn:microsoft.com/office/officeart/2005/8/layout/orgChart1"/>
    <dgm:cxn modelId="{97309AB3-5F5E-4205-A59A-C704DD0420BF}" type="presParOf" srcId="{5BD874B2-AFE1-40B2-848A-6C041981297C}" destId="{A93F08A3-CEE2-4CEC-875D-F7FE952BE28D}" srcOrd="0" destOrd="0" presId="urn:microsoft.com/office/officeart/2005/8/layout/orgChart1"/>
    <dgm:cxn modelId="{1DFE880F-DC32-4353-957F-7E2C585B95EA}" type="presParOf" srcId="{A93F08A3-CEE2-4CEC-875D-F7FE952BE28D}" destId="{D7C56106-E809-407C-94C9-8E39E21EEBEA}" srcOrd="0" destOrd="0" presId="urn:microsoft.com/office/officeart/2005/8/layout/orgChart1"/>
    <dgm:cxn modelId="{1D0683E5-9BEB-4D72-8A9B-CD56C2C0C9E2}" type="presParOf" srcId="{A93F08A3-CEE2-4CEC-875D-F7FE952BE28D}" destId="{520DCA23-E61E-4D60-8C01-FF734DB21588}" srcOrd="1" destOrd="0" presId="urn:microsoft.com/office/officeart/2005/8/layout/orgChart1"/>
    <dgm:cxn modelId="{CF0B6845-99A8-43EE-BDC5-FB9DB7D52AEA}" type="presParOf" srcId="{5BD874B2-AFE1-40B2-848A-6C041981297C}" destId="{B7096D27-90B6-478D-8DB2-11220FD707AF}" srcOrd="1" destOrd="0" presId="urn:microsoft.com/office/officeart/2005/8/layout/orgChart1"/>
    <dgm:cxn modelId="{14036F0D-7944-4D11-8625-223B2EBCCD1D}" type="presParOf" srcId="{B7096D27-90B6-478D-8DB2-11220FD707AF}" destId="{30FDE77F-0DE1-4507-9AB4-E4873006176F}" srcOrd="0" destOrd="0" presId="urn:microsoft.com/office/officeart/2005/8/layout/orgChart1"/>
    <dgm:cxn modelId="{DD114C04-7FFD-4494-9E14-BF0A3872D0FA}" type="presParOf" srcId="{B7096D27-90B6-478D-8DB2-11220FD707AF}" destId="{F9725548-D4CF-419F-A724-9207DF64A0B3}" srcOrd="1" destOrd="0" presId="urn:microsoft.com/office/officeart/2005/8/layout/orgChart1"/>
    <dgm:cxn modelId="{7088ECBC-0D46-4AF2-90EA-33D183A2FA7D}" type="presParOf" srcId="{F9725548-D4CF-419F-A724-9207DF64A0B3}" destId="{184D3D69-D2D7-4502-9191-669AAD37B54B}" srcOrd="0" destOrd="0" presId="urn:microsoft.com/office/officeart/2005/8/layout/orgChart1"/>
    <dgm:cxn modelId="{C31A7775-4D28-4EAD-8599-899B2945B5EA}" type="presParOf" srcId="{184D3D69-D2D7-4502-9191-669AAD37B54B}" destId="{91937533-898F-4FC5-A9E4-FE0BA78B0BED}" srcOrd="0" destOrd="0" presId="urn:microsoft.com/office/officeart/2005/8/layout/orgChart1"/>
    <dgm:cxn modelId="{8F8DED40-28FE-4215-8968-25F022CB0AA1}" type="presParOf" srcId="{184D3D69-D2D7-4502-9191-669AAD37B54B}" destId="{F7736AB3-14FB-442A-8C59-ED1D80EA616A}" srcOrd="1" destOrd="0" presId="urn:microsoft.com/office/officeart/2005/8/layout/orgChart1"/>
    <dgm:cxn modelId="{BD90399C-002D-4A7E-AFC7-1DE4B26F9DBD}" type="presParOf" srcId="{F9725548-D4CF-419F-A724-9207DF64A0B3}" destId="{7BADFCDB-E98D-46F4-9C6A-0B18648C6962}" srcOrd="1" destOrd="0" presId="urn:microsoft.com/office/officeart/2005/8/layout/orgChart1"/>
    <dgm:cxn modelId="{DBE18786-05FA-4A48-AFB4-5DC1CA7CB60A}" type="presParOf" srcId="{F9725548-D4CF-419F-A724-9207DF64A0B3}" destId="{1E168AC0-FCF6-4950-AD56-E0162207CD4C}" srcOrd="2" destOrd="0" presId="urn:microsoft.com/office/officeart/2005/8/layout/orgChart1"/>
    <dgm:cxn modelId="{7F1C42BA-F826-43A0-8080-2044CFCA8940}" type="presParOf" srcId="{B7096D27-90B6-478D-8DB2-11220FD707AF}" destId="{42131694-B3C1-48DA-9A89-0ED8F63CDD47}" srcOrd="2" destOrd="0" presId="urn:microsoft.com/office/officeart/2005/8/layout/orgChart1"/>
    <dgm:cxn modelId="{6D546BE6-5333-49D0-87AC-CF26F66FE23E}" type="presParOf" srcId="{B7096D27-90B6-478D-8DB2-11220FD707AF}" destId="{CE0DC93D-466F-45F6-AE6B-84553C0CB8AA}" srcOrd="3" destOrd="0" presId="urn:microsoft.com/office/officeart/2005/8/layout/orgChart1"/>
    <dgm:cxn modelId="{49FEE908-8DE4-4844-872D-D78F700C9FAD}" type="presParOf" srcId="{CE0DC93D-466F-45F6-AE6B-84553C0CB8AA}" destId="{A544FF7E-3AA1-4012-A8F5-5B7E24307511}" srcOrd="0" destOrd="0" presId="urn:microsoft.com/office/officeart/2005/8/layout/orgChart1"/>
    <dgm:cxn modelId="{565C079F-8CCA-4509-8949-A12230E2C880}" type="presParOf" srcId="{A544FF7E-3AA1-4012-A8F5-5B7E24307511}" destId="{F495F80B-6FEE-4FC2-B820-6BD21D72101E}" srcOrd="0" destOrd="0" presId="urn:microsoft.com/office/officeart/2005/8/layout/orgChart1"/>
    <dgm:cxn modelId="{6EBFB68E-A4BD-44C8-AA5E-4B7AD4A7E050}" type="presParOf" srcId="{A544FF7E-3AA1-4012-A8F5-5B7E24307511}" destId="{5C3169FC-2904-40E9-BED3-B6AB9616B8F1}" srcOrd="1" destOrd="0" presId="urn:microsoft.com/office/officeart/2005/8/layout/orgChart1"/>
    <dgm:cxn modelId="{2259110D-38EC-4FC3-A215-A1F5D6AD91AB}" type="presParOf" srcId="{CE0DC93D-466F-45F6-AE6B-84553C0CB8AA}" destId="{06856941-3E6A-4767-9273-EB6AA5E571AF}" srcOrd="1" destOrd="0" presId="urn:microsoft.com/office/officeart/2005/8/layout/orgChart1"/>
    <dgm:cxn modelId="{A1CB69F0-8C98-48A0-998F-381D059062AA}" type="presParOf" srcId="{CE0DC93D-466F-45F6-AE6B-84553C0CB8AA}" destId="{19D5C736-565F-4332-886E-AC2D16E7C748}" srcOrd="2" destOrd="0" presId="urn:microsoft.com/office/officeart/2005/8/layout/orgChart1"/>
    <dgm:cxn modelId="{BFE7CCF3-4A77-4271-9EC4-D02BAFB1AD8D}" type="presParOf" srcId="{B7096D27-90B6-478D-8DB2-11220FD707AF}" destId="{8D16B8B8-EC00-4610-BCC6-ACE28551BF93}" srcOrd="4" destOrd="0" presId="urn:microsoft.com/office/officeart/2005/8/layout/orgChart1"/>
    <dgm:cxn modelId="{94788274-B89E-484A-A7DD-88549E197FBB}" type="presParOf" srcId="{B7096D27-90B6-478D-8DB2-11220FD707AF}" destId="{39F48156-34B2-44A6-A0ED-36EEA7E3C117}" srcOrd="5" destOrd="0" presId="urn:microsoft.com/office/officeart/2005/8/layout/orgChart1"/>
    <dgm:cxn modelId="{75CE6AE6-F1C2-4F76-9DD0-4F482DB9EF9D}" type="presParOf" srcId="{39F48156-34B2-44A6-A0ED-36EEA7E3C117}" destId="{9C1F9B11-997D-425B-9961-764D120824B0}" srcOrd="0" destOrd="0" presId="urn:microsoft.com/office/officeart/2005/8/layout/orgChart1"/>
    <dgm:cxn modelId="{BBA99478-7895-42B4-A607-09CF936088D0}" type="presParOf" srcId="{9C1F9B11-997D-425B-9961-764D120824B0}" destId="{1C9FE83A-22D2-43B9-8B78-355219D6DADC}" srcOrd="0" destOrd="0" presId="urn:microsoft.com/office/officeart/2005/8/layout/orgChart1"/>
    <dgm:cxn modelId="{4D0CFCBE-F398-448C-883E-58BE2028C0A5}" type="presParOf" srcId="{9C1F9B11-997D-425B-9961-764D120824B0}" destId="{E3D274F6-EF38-4457-99ED-3B36F1F9CCE6}" srcOrd="1" destOrd="0" presId="urn:microsoft.com/office/officeart/2005/8/layout/orgChart1"/>
    <dgm:cxn modelId="{94DF2778-CB85-4CF9-9BC7-239EB3514D31}" type="presParOf" srcId="{39F48156-34B2-44A6-A0ED-36EEA7E3C117}" destId="{3E639E93-6EE3-4003-9EA9-40BC73B6DF31}" srcOrd="1" destOrd="0" presId="urn:microsoft.com/office/officeart/2005/8/layout/orgChart1"/>
    <dgm:cxn modelId="{6EEC599C-E614-422B-9692-0FFAE8E1E87E}" type="presParOf" srcId="{39F48156-34B2-44A6-A0ED-36EEA7E3C117}" destId="{895A2713-0FF7-4BDB-AD57-36397676E0FA}" srcOrd="2" destOrd="0" presId="urn:microsoft.com/office/officeart/2005/8/layout/orgChart1"/>
    <dgm:cxn modelId="{8C97E847-DCB5-4378-9D20-7B56B665E74B}" type="presParOf" srcId="{B7096D27-90B6-478D-8DB2-11220FD707AF}" destId="{D98FBD44-D81E-49B1-AA21-CF1552747F22}" srcOrd="6" destOrd="0" presId="urn:microsoft.com/office/officeart/2005/8/layout/orgChart1"/>
    <dgm:cxn modelId="{67621DE9-52AC-4F2F-8A7A-A1139638AD0A}" type="presParOf" srcId="{B7096D27-90B6-478D-8DB2-11220FD707AF}" destId="{630FA468-577E-49F3-8128-284FFF68C963}" srcOrd="7" destOrd="0" presId="urn:microsoft.com/office/officeart/2005/8/layout/orgChart1"/>
    <dgm:cxn modelId="{B764DB6C-36E9-454F-A77D-45A74838DF54}" type="presParOf" srcId="{630FA468-577E-49F3-8128-284FFF68C963}" destId="{2F01E0E8-2CEE-4B16-BFED-2BD07B02FC55}" srcOrd="0" destOrd="0" presId="urn:microsoft.com/office/officeart/2005/8/layout/orgChart1"/>
    <dgm:cxn modelId="{CD7DAFED-3A2A-4108-A8EB-CBF62389D7F9}" type="presParOf" srcId="{2F01E0E8-2CEE-4B16-BFED-2BD07B02FC55}" destId="{F9F59E84-68E7-4AB6-8042-6BADE1906BFB}" srcOrd="0" destOrd="0" presId="urn:microsoft.com/office/officeart/2005/8/layout/orgChart1"/>
    <dgm:cxn modelId="{9C304365-BFEC-43B3-94DB-FDCDB1CE2B1F}" type="presParOf" srcId="{2F01E0E8-2CEE-4B16-BFED-2BD07B02FC55}" destId="{E349FB01-D2F9-4802-9005-7EF140881356}" srcOrd="1" destOrd="0" presId="urn:microsoft.com/office/officeart/2005/8/layout/orgChart1"/>
    <dgm:cxn modelId="{DF82844A-2429-4F2A-8453-01BF40131D14}" type="presParOf" srcId="{630FA468-577E-49F3-8128-284FFF68C963}" destId="{9DB0E78C-C0A9-40F5-B8EE-760CC3CF8B2C}" srcOrd="1" destOrd="0" presId="urn:microsoft.com/office/officeart/2005/8/layout/orgChart1"/>
    <dgm:cxn modelId="{48B5B102-EA1C-411B-A94C-080CC383930B}" type="presParOf" srcId="{630FA468-577E-49F3-8128-284FFF68C963}" destId="{53591C07-6F87-4036-80E9-8A6CBB625570}" srcOrd="2" destOrd="0" presId="urn:microsoft.com/office/officeart/2005/8/layout/orgChart1"/>
    <dgm:cxn modelId="{79976376-B324-4B2E-B560-AB720545ED5E}" type="presParOf" srcId="{B7096D27-90B6-478D-8DB2-11220FD707AF}" destId="{E5FC38C0-F874-4D67-AF4E-5B61D8528333}" srcOrd="8" destOrd="0" presId="urn:microsoft.com/office/officeart/2005/8/layout/orgChart1"/>
    <dgm:cxn modelId="{6DC9A0BE-B3C6-4C33-981C-6357CC72F7F5}" type="presParOf" srcId="{B7096D27-90B6-478D-8DB2-11220FD707AF}" destId="{C601FF54-F7D4-436A-82E3-B840E4E44607}" srcOrd="9" destOrd="0" presId="urn:microsoft.com/office/officeart/2005/8/layout/orgChart1"/>
    <dgm:cxn modelId="{31A0618E-37B8-4D6A-A06F-689439DE0194}" type="presParOf" srcId="{C601FF54-F7D4-436A-82E3-B840E4E44607}" destId="{829C3A4E-0144-4057-A9F7-199F2DDE7D64}" srcOrd="0" destOrd="0" presId="urn:microsoft.com/office/officeart/2005/8/layout/orgChart1"/>
    <dgm:cxn modelId="{2D072354-AB9E-4F2D-BD2E-090BE73528B8}" type="presParOf" srcId="{829C3A4E-0144-4057-A9F7-199F2DDE7D64}" destId="{5686F5E6-E730-4A4F-B86A-D334955A4BF3}" srcOrd="0" destOrd="0" presId="urn:microsoft.com/office/officeart/2005/8/layout/orgChart1"/>
    <dgm:cxn modelId="{D407BB5C-7434-4105-99D9-7241DC64DCB9}" type="presParOf" srcId="{829C3A4E-0144-4057-A9F7-199F2DDE7D64}" destId="{D4F812AF-0900-4CE7-AA23-35A4E46C6FD1}" srcOrd="1" destOrd="0" presId="urn:microsoft.com/office/officeart/2005/8/layout/orgChart1"/>
    <dgm:cxn modelId="{82609FAF-6979-4810-BCEA-C05B93B3E947}" type="presParOf" srcId="{C601FF54-F7D4-436A-82E3-B840E4E44607}" destId="{6E656727-FD91-4E1B-A5EE-84CEC1DE3C72}" srcOrd="1" destOrd="0" presId="urn:microsoft.com/office/officeart/2005/8/layout/orgChart1"/>
    <dgm:cxn modelId="{D4A9655E-2A95-4835-8CB3-348165A63FE5}" type="presParOf" srcId="{C601FF54-F7D4-436A-82E3-B840E4E44607}" destId="{27B82800-9DB5-4D0C-B8A5-0485EB0D8A11}" srcOrd="2" destOrd="0" presId="urn:microsoft.com/office/officeart/2005/8/layout/orgChart1"/>
    <dgm:cxn modelId="{6EA9AEB1-00DF-4CA7-87C9-80FC1604D559}" type="presParOf" srcId="{5BD874B2-AFE1-40B2-848A-6C041981297C}" destId="{7D3D6835-E709-46DA-B5F5-509F1C770A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 custRadScaleRad="85468" custRadScaleInc="-99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 custRadScaleRad="88245" custRadScaleInc="-22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 custRadScaleRad="91136" custRadScaleInc="34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1" custLinFactNeighborX="38069" custLinFactNeighborY="85905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1" custRadScaleRad="2786" custRadScaleInc="-878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1" custRadScaleRad="95992" custRadScaleInc="-11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 custScaleY="105577" custRadScaleRad="93366" custRadScaleInc="-46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 custRadScaleRad="93638" custRadScaleInc="26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 custRadScaleRad="92995" custRadScaleInc="53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 custRadScaleRad="20821" custRadScaleInc="-54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 custRadScaleRad="89574" custRadScaleInc="-126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 custRadScaleRad="92311" custRadScaleInc="-111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85EF47-1048-45D5-B83E-776A9EFDFC5F}" type="presOf" srcId="{3BA0FA79-0F0A-4F39-8C6F-85BF113366C3}" destId="{E0AC84DD-2093-416F-85DE-E547FE520660}" srcOrd="0" destOrd="0" presId="urn:microsoft.com/office/officeart/2005/8/layout/radial5"/>
    <dgm:cxn modelId="{A9D858D9-7BC0-414D-B190-6BF6FBA4F170}" type="presOf" srcId="{082CE592-953F-441B-B0C2-F864433A8493}" destId="{A0E222DD-64BD-4A89-BBB9-2B80D8318D4A}" srcOrd="0" destOrd="0" presId="urn:microsoft.com/office/officeart/2005/8/layout/radial5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B6AB3CAB-7EFF-486D-8EE3-77D78E40FC2E}" type="presOf" srcId="{AA0A2BD5-A368-4F17-8E9D-23F1FC377812}" destId="{EB1C3899-7B42-47CD-912B-DD035472498D}" srcOrd="0" destOrd="0" presId="urn:microsoft.com/office/officeart/2005/8/layout/radial5"/>
    <dgm:cxn modelId="{D250811B-7D34-4DD0-8D15-5869D7B4A584}" type="presOf" srcId="{9F96D360-CB55-48DB-9778-BF90DCE1129E}" destId="{69EA0517-EDCB-4CEB-899F-D56DCF7B4404}" srcOrd="0" destOrd="0" presId="urn:microsoft.com/office/officeart/2005/8/layout/radial5"/>
    <dgm:cxn modelId="{3D25E013-084B-433D-9DF1-35CE5DA6B05D}" type="presOf" srcId="{BC4B6763-2F33-4CCB-B9CC-377BBD0F0800}" destId="{A0B7EB92-DF16-476D-BB87-6C0D26E26F61}" srcOrd="0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C319AC8E-E344-4CD7-9F06-4CF6D3DDD73E}" type="presOf" srcId="{9DEE7B50-C1CB-48D2-999B-DF1098A88396}" destId="{2F5553CB-2478-4421-B002-5FA728364A78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935768B0-995D-4B18-9452-7F63A52E3689}" type="presOf" srcId="{BC4B6763-2F33-4CCB-B9CC-377BBD0F0800}" destId="{E3A5A4EE-729B-477E-AEA8-7FC61FA6B941}" srcOrd="1" destOrd="0" presId="urn:microsoft.com/office/officeart/2005/8/layout/radial5"/>
    <dgm:cxn modelId="{CD569830-F107-48A6-999A-B662353D9F66}" type="presOf" srcId="{D63A74EC-A1EC-4823-AB28-835C2DE63D58}" destId="{E2EC1D87-F728-458A-8AB1-7A3D78F9D25E}" srcOrd="0" destOrd="0" presId="urn:microsoft.com/office/officeart/2005/8/layout/radial5"/>
    <dgm:cxn modelId="{F0CB6C9E-2410-4197-B13E-B55C47E17188}" type="presOf" srcId="{62E153EB-408C-4CB3-B6CA-2A439518E14B}" destId="{83F11675-07D9-406F-853D-13FD28BBB805}" srcOrd="0" destOrd="0" presId="urn:microsoft.com/office/officeart/2005/8/layout/radial5"/>
    <dgm:cxn modelId="{774290B4-6683-4746-BFEB-3D8F123D49C6}" type="presOf" srcId="{C021BE46-16AF-4372-B2A0-67875E2C82CF}" destId="{06F93DE9-E67A-4CE1-BC6B-5C458B1137B0}" srcOrd="0" destOrd="0" presId="urn:microsoft.com/office/officeart/2005/8/layout/radial5"/>
    <dgm:cxn modelId="{8FB6357D-3EBE-43C0-8111-396473D1364D}" type="presOf" srcId="{77DF95E1-3397-43CE-99EF-E82D1E9B2066}" destId="{4273F29E-B93C-44D6-A671-FCDC77ED9BA3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398F9632-767E-4555-B096-E662712B02B8}" type="presOf" srcId="{8D513BD1-7137-4BB2-A1F4-1B02EFB0F34F}" destId="{4731EA70-1FA8-49F5-A6BF-4AE9CB97C303}" srcOrd="0" destOrd="0" presId="urn:microsoft.com/office/officeart/2005/8/layout/radial5"/>
    <dgm:cxn modelId="{8E676EB2-7992-4D34-A0A8-F6F46D00CE5D}" type="presOf" srcId="{6598F354-400C-439C-BDD5-729D663E252E}" destId="{F326903B-AF5C-41D9-A950-9DE60C069BDF}" srcOrd="1" destOrd="0" presId="urn:microsoft.com/office/officeart/2005/8/layout/radial5"/>
    <dgm:cxn modelId="{835152CA-26A8-4CBF-B602-36014DD53F44}" type="presOf" srcId="{D78F1D4C-A2EF-4C56-940B-FB3F18A7298D}" destId="{EDA34655-9131-4731-957F-5382F53A0660}" srcOrd="0" destOrd="0" presId="urn:microsoft.com/office/officeart/2005/8/layout/radial5"/>
    <dgm:cxn modelId="{99DDF197-794E-4D3F-880C-AFD14AFBE5C1}" type="presOf" srcId="{CCCDC2A1-B573-48DB-AE6D-1F76901F1671}" destId="{DB024BEC-8C88-4F07-BCA5-811E266A083B}" srcOrd="1" destOrd="0" presId="urn:microsoft.com/office/officeart/2005/8/layout/radial5"/>
    <dgm:cxn modelId="{32D97315-77E1-4606-989F-BAAB75E4683D}" type="presOf" srcId="{C021BE46-16AF-4372-B2A0-67875E2C82CF}" destId="{DA660ED5-C4B7-4208-928A-B8DD66837486}" srcOrd="1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96973ED5-5467-4E2E-A68C-84409A9E0AF0}" type="presOf" srcId="{66E51CD7-05D6-4658-BDAA-92C6F3E19708}" destId="{553B84E4-4A31-43DB-B3BF-8E8EF2B79F2D}" srcOrd="0" destOrd="0" presId="urn:microsoft.com/office/officeart/2005/8/layout/radial5"/>
    <dgm:cxn modelId="{7A0DE140-5721-4BA5-ABE9-C48416034427}" type="presOf" srcId="{082CE592-953F-441B-B0C2-F864433A8493}" destId="{839DF450-14DD-4280-9AEE-DA73938E9B9D}" srcOrd="1" destOrd="0" presId="urn:microsoft.com/office/officeart/2005/8/layout/radial5"/>
    <dgm:cxn modelId="{A4A8EF36-7A12-47F2-9149-BEFF09EF0DA6}" type="presOf" srcId="{6598F354-400C-439C-BDD5-729D663E252E}" destId="{FA950D33-9BD9-4D37-A533-789F5554AFB5}" srcOrd="0" destOrd="0" presId="urn:microsoft.com/office/officeart/2005/8/layout/radial5"/>
    <dgm:cxn modelId="{0E8780C5-72F2-4674-BAE7-CDA1CA43DA85}" type="presOf" srcId="{8D513BD1-7137-4BB2-A1F4-1B02EFB0F34F}" destId="{8D15C70B-27DC-4BC4-8B54-1A6B8CC1DBC1}" srcOrd="1" destOrd="0" presId="urn:microsoft.com/office/officeart/2005/8/layout/radial5"/>
    <dgm:cxn modelId="{054F6DED-8584-4A33-AD65-5CDE57A34BA0}" type="presOf" srcId="{A8FC0520-4E1C-47C9-9459-5A566E2A3269}" destId="{E7EAB10C-E176-4610-B2C6-BE8F83AD0F9B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424CD7DD-D3B9-415C-8467-0B3DBA3E0BF5}" type="presOf" srcId="{4B1A8440-411B-4A5D-AFC7-3583C59ADD0E}" destId="{73BC26A8-8D0F-45E6-9E3B-37EADD227262}" srcOrd="0" destOrd="0" presId="urn:microsoft.com/office/officeart/2005/8/layout/radial5"/>
    <dgm:cxn modelId="{FC5E4C9A-6A8D-4BAE-A96E-63E91E712A68}" type="presOf" srcId="{CCCDC2A1-B573-48DB-AE6D-1F76901F1671}" destId="{C481485E-E38C-4518-A609-8D1D62CF917B}" srcOrd="0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AD44D41A-B5D7-4B67-9486-BC8F88165C45}" type="presOf" srcId="{08170AFC-8E89-4179-A96D-636AFFD8C3F3}" destId="{DF27FC25-052B-426A-9E06-117E992234F6}" srcOrd="0" destOrd="0" presId="urn:microsoft.com/office/officeart/2005/8/layout/radial5"/>
    <dgm:cxn modelId="{44DF3178-6817-4A4F-AD55-85C49AB21461}" type="presOf" srcId="{6B4A9C71-5243-4375-98C7-BA189146832B}" destId="{8B82EA68-B59A-424E-9756-C221A13DB47F}" srcOrd="0" destOrd="0" presId="urn:microsoft.com/office/officeart/2005/8/layout/radial5"/>
    <dgm:cxn modelId="{6A147E64-232E-4057-BDD5-9A9C9A754E8F}" type="presOf" srcId="{08170AFC-8E89-4179-A96D-636AFFD8C3F3}" destId="{53D78D63-5F88-4163-9535-46A64127BD3A}" srcOrd="1" destOrd="0" presId="urn:microsoft.com/office/officeart/2005/8/layout/radial5"/>
    <dgm:cxn modelId="{CEA54DB1-CE71-4186-B91E-641C9825B1E3}" type="presOf" srcId="{77DF95E1-3397-43CE-99EF-E82D1E9B2066}" destId="{7A035AEB-3A20-4DC3-9A60-032AB2743B03}" srcOrd="0" destOrd="0" presId="urn:microsoft.com/office/officeart/2005/8/layout/radial5"/>
    <dgm:cxn modelId="{48EEF666-727A-45D9-83C1-9CED11EA5E48}" type="presOf" srcId="{66E51CD7-05D6-4658-BDAA-92C6F3E19708}" destId="{C47D9E4B-AD47-4E79-B529-9B264E8F4F6B}" srcOrd="1" destOrd="0" presId="urn:microsoft.com/office/officeart/2005/8/layout/radial5"/>
    <dgm:cxn modelId="{6474C2E6-3D14-4A09-8218-397429CEADE8}" type="presOf" srcId="{637E412C-91EE-486E-8354-15F2384BE3EA}" destId="{D8B200F5-4D07-49B2-A587-C2FE6CEC49F8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89106504-9D0D-4982-BDA5-1ECAB0894F5E}" type="presOf" srcId="{420BA717-63F2-4ED1-9193-BDF0AD7BC7EB}" destId="{FFE63D16-C443-42C8-BB30-4CA61876A647}" srcOrd="0" destOrd="0" presId="urn:microsoft.com/office/officeart/2005/8/layout/radial5"/>
    <dgm:cxn modelId="{C6DF3159-D7C9-4E56-93F3-0A63E503624A}" type="presOf" srcId="{9DEE7B50-C1CB-48D2-999B-DF1098A88396}" destId="{881BA4B6-6173-4BE7-ACB0-127409627ABA}" srcOrd="1" destOrd="0" presId="urn:microsoft.com/office/officeart/2005/8/layout/radial5"/>
    <dgm:cxn modelId="{82295F81-E097-415C-9DAB-D5687189AD4C}" type="presOf" srcId="{6F647F05-65E5-443B-9310-4AF895EEC1B0}" destId="{ED72E44C-8498-48F8-9652-E5DD6AC5818D}" srcOrd="0" destOrd="0" presId="urn:microsoft.com/office/officeart/2005/8/layout/radial5"/>
    <dgm:cxn modelId="{7605237F-C190-4494-AB99-5C2642BE8FD2}" type="presOf" srcId="{D2A69AB7-A0A6-4501-95CD-2902A3384DE3}" destId="{FED909B6-8F19-4D98-AAC2-EBEEF4830C2B}" srcOrd="0" destOrd="0" presId="urn:microsoft.com/office/officeart/2005/8/layout/radial5"/>
    <dgm:cxn modelId="{86C1C407-6B76-47BE-9579-685BF7429CC1}" type="presOf" srcId="{A8FC0520-4E1C-47C9-9459-5A566E2A3269}" destId="{47F0322C-5978-482D-A409-1280E22C6D82}" srcOrd="1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07187B0D-1E1D-466E-B246-803DEA479789}" type="presOf" srcId="{90B43A1C-85AB-40E4-9687-2313E85E0399}" destId="{0A6C1809-69AA-4BA6-8257-5A11C3557B45}" srcOrd="0" destOrd="0" presId="urn:microsoft.com/office/officeart/2005/8/layout/radial5"/>
    <dgm:cxn modelId="{79C59C54-FE51-4DA9-80DD-34E582D71AF9}" type="presParOf" srcId="{8B82EA68-B59A-424E-9756-C221A13DB47F}" destId="{ED72E44C-8498-48F8-9652-E5DD6AC5818D}" srcOrd="0" destOrd="0" presId="urn:microsoft.com/office/officeart/2005/8/layout/radial5"/>
    <dgm:cxn modelId="{F2ECEE18-B146-4D9D-A66F-913A73E537D8}" type="presParOf" srcId="{8B82EA68-B59A-424E-9756-C221A13DB47F}" destId="{4731EA70-1FA8-49F5-A6BF-4AE9CB97C303}" srcOrd="1" destOrd="0" presId="urn:microsoft.com/office/officeart/2005/8/layout/radial5"/>
    <dgm:cxn modelId="{E7FEFA62-749B-4144-AF1D-1F2E55F51012}" type="presParOf" srcId="{4731EA70-1FA8-49F5-A6BF-4AE9CB97C303}" destId="{8D15C70B-27DC-4BC4-8B54-1A6B8CC1DBC1}" srcOrd="0" destOrd="0" presId="urn:microsoft.com/office/officeart/2005/8/layout/radial5"/>
    <dgm:cxn modelId="{2B4E3741-24BC-4281-A59E-E8824B6B2AFD}" type="presParOf" srcId="{8B82EA68-B59A-424E-9756-C221A13DB47F}" destId="{E2EC1D87-F728-458A-8AB1-7A3D78F9D25E}" srcOrd="2" destOrd="0" presId="urn:microsoft.com/office/officeart/2005/8/layout/radial5"/>
    <dgm:cxn modelId="{B2065513-FA83-4F3D-92F8-E017DE1F34A0}" type="presParOf" srcId="{8B82EA68-B59A-424E-9756-C221A13DB47F}" destId="{A0E222DD-64BD-4A89-BBB9-2B80D8318D4A}" srcOrd="3" destOrd="0" presId="urn:microsoft.com/office/officeart/2005/8/layout/radial5"/>
    <dgm:cxn modelId="{A9193990-292C-4088-83A4-2A4400C0351C}" type="presParOf" srcId="{A0E222DD-64BD-4A89-BBB9-2B80D8318D4A}" destId="{839DF450-14DD-4280-9AEE-DA73938E9B9D}" srcOrd="0" destOrd="0" presId="urn:microsoft.com/office/officeart/2005/8/layout/radial5"/>
    <dgm:cxn modelId="{E203CDD4-26F2-4A80-8F73-4579A41BBFA5}" type="presParOf" srcId="{8B82EA68-B59A-424E-9756-C221A13DB47F}" destId="{73BC26A8-8D0F-45E6-9E3B-37EADD227262}" srcOrd="4" destOrd="0" presId="urn:microsoft.com/office/officeart/2005/8/layout/radial5"/>
    <dgm:cxn modelId="{628C2343-1282-4E6A-99C2-C8CA39E8299F}" type="presParOf" srcId="{8B82EA68-B59A-424E-9756-C221A13DB47F}" destId="{06F93DE9-E67A-4CE1-BC6B-5C458B1137B0}" srcOrd="5" destOrd="0" presId="urn:microsoft.com/office/officeart/2005/8/layout/radial5"/>
    <dgm:cxn modelId="{2C2A3F16-A9D7-4648-8A4A-85F66CBC911B}" type="presParOf" srcId="{06F93DE9-E67A-4CE1-BC6B-5C458B1137B0}" destId="{DA660ED5-C4B7-4208-928A-B8DD66837486}" srcOrd="0" destOrd="0" presId="urn:microsoft.com/office/officeart/2005/8/layout/radial5"/>
    <dgm:cxn modelId="{5E8273C7-10AF-4513-999F-823999AEB285}" type="presParOf" srcId="{8B82EA68-B59A-424E-9756-C221A13DB47F}" destId="{D8B200F5-4D07-49B2-A587-C2FE6CEC49F8}" srcOrd="6" destOrd="0" presId="urn:microsoft.com/office/officeart/2005/8/layout/radial5"/>
    <dgm:cxn modelId="{E47B7C24-34CD-4E68-BED6-0E6C2F7FE10C}" type="presParOf" srcId="{8B82EA68-B59A-424E-9756-C221A13DB47F}" destId="{E7EAB10C-E176-4610-B2C6-BE8F83AD0F9B}" srcOrd="7" destOrd="0" presId="urn:microsoft.com/office/officeart/2005/8/layout/radial5"/>
    <dgm:cxn modelId="{0A321B3F-F9DC-4C4F-B986-E5D26FBAD344}" type="presParOf" srcId="{E7EAB10C-E176-4610-B2C6-BE8F83AD0F9B}" destId="{47F0322C-5978-482D-A409-1280E22C6D82}" srcOrd="0" destOrd="0" presId="urn:microsoft.com/office/officeart/2005/8/layout/radial5"/>
    <dgm:cxn modelId="{FDB66497-DCDC-436C-B7BB-F8F021618A23}" type="presParOf" srcId="{8B82EA68-B59A-424E-9756-C221A13DB47F}" destId="{FFE63D16-C443-42C8-BB30-4CA61876A647}" srcOrd="8" destOrd="0" presId="urn:microsoft.com/office/officeart/2005/8/layout/radial5"/>
    <dgm:cxn modelId="{BB6B12BA-0A64-40E7-A9F9-FDACED72BDFC}" type="presParOf" srcId="{8B82EA68-B59A-424E-9756-C221A13DB47F}" destId="{C481485E-E38C-4518-A609-8D1D62CF917B}" srcOrd="9" destOrd="0" presId="urn:microsoft.com/office/officeart/2005/8/layout/radial5"/>
    <dgm:cxn modelId="{567F9477-6A93-4F03-971B-C4E46B0F9B5B}" type="presParOf" srcId="{C481485E-E38C-4518-A609-8D1D62CF917B}" destId="{DB024BEC-8C88-4F07-BCA5-811E266A083B}" srcOrd="0" destOrd="0" presId="urn:microsoft.com/office/officeart/2005/8/layout/radial5"/>
    <dgm:cxn modelId="{A707997F-3A1A-455A-8B67-8A7BE877D558}" type="presParOf" srcId="{8B82EA68-B59A-424E-9756-C221A13DB47F}" destId="{0A6C1809-69AA-4BA6-8257-5A11C3557B45}" srcOrd="10" destOrd="0" presId="urn:microsoft.com/office/officeart/2005/8/layout/radial5"/>
    <dgm:cxn modelId="{1152DBDA-17DF-4B03-9A6A-DC6D57929E5A}" type="presParOf" srcId="{8B82EA68-B59A-424E-9756-C221A13DB47F}" destId="{FA950D33-9BD9-4D37-A533-789F5554AFB5}" srcOrd="11" destOrd="0" presId="urn:microsoft.com/office/officeart/2005/8/layout/radial5"/>
    <dgm:cxn modelId="{A57F11FD-A5EF-4581-A5B8-573CD036194D}" type="presParOf" srcId="{FA950D33-9BD9-4D37-A533-789F5554AFB5}" destId="{F326903B-AF5C-41D9-A950-9DE60C069BDF}" srcOrd="0" destOrd="0" presId="urn:microsoft.com/office/officeart/2005/8/layout/radial5"/>
    <dgm:cxn modelId="{3A9530CF-1954-4033-ADD0-9E3229D0BBEB}" type="presParOf" srcId="{8B82EA68-B59A-424E-9756-C221A13DB47F}" destId="{EB1C3899-7B42-47CD-912B-DD035472498D}" srcOrd="12" destOrd="0" presId="urn:microsoft.com/office/officeart/2005/8/layout/radial5"/>
    <dgm:cxn modelId="{CB4F4EA4-8F71-4D19-B8F0-BA6EA3A43028}" type="presParOf" srcId="{8B82EA68-B59A-424E-9756-C221A13DB47F}" destId="{2F5553CB-2478-4421-B002-5FA728364A78}" srcOrd="13" destOrd="0" presId="urn:microsoft.com/office/officeart/2005/8/layout/radial5"/>
    <dgm:cxn modelId="{3EBEEDE0-05E1-4DBC-9D29-13CC25E38FAC}" type="presParOf" srcId="{2F5553CB-2478-4421-B002-5FA728364A78}" destId="{881BA4B6-6173-4BE7-ACB0-127409627ABA}" srcOrd="0" destOrd="0" presId="urn:microsoft.com/office/officeart/2005/8/layout/radial5"/>
    <dgm:cxn modelId="{CB9A1D31-A21E-4F58-96C6-D93B3A85210E}" type="presParOf" srcId="{8B82EA68-B59A-424E-9756-C221A13DB47F}" destId="{FED909B6-8F19-4D98-AAC2-EBEEF4830C2B}" srcOrd="14" destOrd="0" presId="urn:microsoft.com/office/officeart/2005/8/layout/radial5"/>
    <dgm:cxn modelId="{E4198E33-798A-444B-8213-4F43DEB1ED91}" type="presParOf" srcId="{8B82EA68-B59A-424E-9756-C221A13DB47F}" destId="{A0B7EB92-DF16-476D-BB87-6C0D26E26F61}" srcOrd="15" destOrd="0" presId="urn:microsoft.com/office/officeart/2005/8/layout/radial5"/>
    <dgm:cxn modelId="{889D5922-88AB-47E2-B669-6B50E615AC4D}" type="presParOf" srcId="{A0B7EB92-DF16-476D-BB87-6C0D26E26F61}" destId="{E3A5A4EE-729B-477E-AEA8-7FC61FA6B941}" srcOrd="0" destOrd="0" presId="urn:microsoft.com/office/officeart/2005/8/layout/radial5"/>
    <dgm:cxn modelId="{38FE3246-E041-4315-BDEE-2D5360EE1F3C}" type="presParOf" srcId="{8B82EA68-B59A-424E-9756-C221A13DB47F}" destId="{69EA0517-EDCB-4CEB-899F-D56DCF7B4404}" srcOrd="16" destOrd="0" presId="urn:microsoft.com/office/officeart/2005/8/layout/radial5"/>
    <dgm:cxn modelId="{24C83B50-5721-4ABF-A0A9-B96708823FC8}" type="presParOf" srcId="{8B82EA68-B59A-424E-9756-C221A13DB47F}" destId="{7A035AEB-3A20-4DC3-9A60-032AB2743B03}" srcOrd="17" destOrd="0" presId="urn:microsoft.com/office/officeart/2005/8/layout/radial5"/>
    <dgm:cxn modelId="{363811E7-4483-41F0-A5A7-5B65DBC293FA}" type="presParOf" srcId="{7A035AEB-3A20-4DC3-9A60-032AB2743B03}" destId="{4273F29E-B93C-44D6-A671-FCDC77ED9BA3}" srcOrd="0" destOrd="0" presId="urn:microsoft.com/office/officeart/2005/8/layout/radial5"/>
    <dgm:cxn modelId="{C7383313-5280-4CBA-8C33-F968579B6DAC}" type="presParOf" srcId="{8B82EA68-B59A-424E-9756-C221A13DB47F}" destId="{83F11675-07D9-406F-853D-13FD28BBB805}" srcOrd="18" destOrd="0" presId="urn:microsoft.com/office/officeart/2005/8/layout/radial5"/>
    <dgm:cxn modelId="{21D47434-3C9D-4184-9D49-F0C5F091C30B}" type="presParOf" srcId="{8B82EA68-B59A-424E-9756-C221A13DB47F}" destId="{DF27FC25-052B-426A-9E06-117E992234F6}" srcOrd="19" destOrd="0" presId="urn:microsoft.com/office/officeart/2005/8/layout/radial5"/>
    <dgm:cxn modelId="{312D1707-59A6-4A8E-BC17-4073224E8CC0}" type="presParOf" srcId="{DF27FC25-052B-426A-9E06-117E992234F6}" destId="{53D78D63-5F88-4163-9535-46A64127BD3A}" srcOrd="0" destOrd="0" presId="urn:microsoft.com/office/officeart/2005/8/layout/radial5"/>
    <dgm:cxn modelId="{CFEEAC3C-0503-4F05-91AD-ADD19569AFFD}" type="presParOf" srcId="{8B82EA68-B59A-424E-9756-C221A13DB47F}" destId="{EDA34655-9131-4731-957F-5382F53A0660}" srcOrd="20" destOrd="0" presId="urn:microsoft.com/office/officeart/2005/8/layout/radial5"/>
    <dgm:cxn modelId="{2309444C-4F66-4752-ADE7-688C644C52EB}" type="presParOf" srcId="{8B82EA68-B59A-424E-9756-C221A13DB47F}" destId="{553B84E4-4A31-43DB-B3BF-8E8EF2B79F2D}" srcOrd="21" destOrd="0" presId="urn:microsoft.com/office/officeart/2005/8/layout/radial5"/>
    <dgm:cxn modelId="{2E4666A6-3EF2-477A-88A6-6F61595D1D1A}" type="presParOf" srcId="{553B84E4-4A31-43DB-B3BF-8E8EF2B79F2D}" destId="{C47D9E4B-AD47-4E79-B529-9B264E8F4F6B}" srcOrd="0" destOrd="0" presId="urn:microsoft.com/office/officeart/2005/8/layout/radial5"/>
    <dgm:cxn modelId="{5015C120-4823-49F6-B87E-C9C7F4D54DF7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C38C0-F874-4D67-AF4E-5B61D8528333}">
      <dsp:nvSpPr>
        <dsp:cNvPr id="0" name=""/>
        <dsp:cNvSpPr/>
      </dsp:nvSpPr>
      <dsp:spPr>
        <a:xfrm>
          <a:off x="433822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3582659" y="147352"/>
              </a:lnTo>
              <a:lnTo>
                <a:pt x="3582659" y="2947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BD44-D81E-49B1-AA21-CF1552747F22}">
      <dsp:nvSpPr>
        <dsp:cNvPr id="0" name=""/>
        <dsp:cNvSpPr/>
      </dsp:nvSpPr>
      <dsp:spPr>
        <a:xfrm>
          <a:off x="433822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1791329" y="147352"/>
              </a:lnTo>
              <a:lnTo>
                <a:pt x="1791329" y="2947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8B8-EC00-4610-BCC6-ACE28551BF93}">
      <dsp:nvSpPr>
        <dsp:cNvPr id="0" name=""/>
        <dsp:cNvSpPr/>
      </dsp:nvSpPr>
      <dsp:spPr>
        <a:xfrm>
          <a:off x="4292508" y="706168"/>
          <a:ext cx="91440" cy="29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1694-B3C1-48DA-9A89-0ED8F63CDD47}">
      <dsp:nvSpPr>
        <dsp:cNvPr id="0" name=""/>
        <dsp:cNvSpPr/>
      </dsp:nvSpPr>
      <dsp:spPr>
        <a:xfrm>
          <a:off x="254689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1791329" y="0"/>
              </a:moveTo>
              <a:lnTo>
                <a:pt x="179132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E77F-0DE1-4507-9AB4-E4873006176F}">
      <dsp:nvSpPr>
        <dsp:cNvPr id="0" name=""/>
        <dsp:cNvSpPr/>
      </dsp:nvSpPr>
      <dsp:spPr>
        <a:xfrm>
          <a:off x="75556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3582659" y="0"/>
              </a:moveTo>
              <a:lnTo>
                <a:pt x="358265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6106-E809-407C-94C9-8E39E21EEBEA}">
      <dsp:nvSpPr>
        <dsp:cNvPr id="0" name=""/>
        <dsp:cNvSpPr/>
      </dsp:nvSpPr>
      <dsp:spPr>
        <a:xfrm>
          <a:off x="1659471" y="308260"/>
          <a:ext cx="5357513" cy="3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ЭТАПЫ БЮДЖЕТНОГО ПРОЦЕССА</a:t>
          </a:r>
          <a:endParaRPr lang="ru-RU" sz="1800" kern="1200" dirty="0"/>
        </a:p>
      </dsp:txBody>
      <dsp:txXfrm>
        <a:off x="1659471" y="308260"/>
        <a:ext cx="5357513" cy="397907"/>
      </dsp:txXfrm>
    </dsp:sp>
    <dsp:sp modelId="{91937533-898F-4FC5-A9E4-FE0BA78B0BED}">
      <dsp:nvSpPr>
        <dsp:cNvPr id="0" name=""/>
        <dsp:cNvSpPr/>
      </dsp:nvSpPr>
      <dsp:spPr>
        <a:xfrm>
          <a:off x="7256" y="1000873"/>
          <a:ext cx="1496624" cy="1499178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256" y="1000873"/>
        <a:ext cx="1496624" cy="1499178"/>
      </dsp:txXfrm>
    </dsp:sp>
    <dsp:sp modelId="{F495F80B-6FEE-4FC2-B820-6BD21D72101E}">
      <dsp:nvSpPr>
        <dsp:cNvPr id="0" name=""/>
        <dsp:cNvSpPr/>
      </dsp:nvSpPr>
      <dsp:spPr>
        <a:xfrm>
          <a:off x="1798586" y="1000873"/>
          <a:ext cx="1496624" cy="1499178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1798586" y="1000873"/>
        <a:ext cx="1496624" cy="1499178"/>
      </dsp:txXfrm>
    </dsp:sp>
    <dsp:sp modelId="{1C9FE83A-22D2-43B9-8B78-355219D6DADC}">
      <dsp:nvSpPr>
        <dsp:cNvPr id="0" name=""/>
        <dsp:cNvSpPr/>
      </dsp:nvSpPr>
      <dsp:spPr>
        <a:xfrm>
          <a:off x="3589915" y="1000873"/>
          <a:ext cx="1496624" cy="1499178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3589915" y="1000873"/>
        <a:ext cx="1496624" cy="1499178"/>
      </dsp:txXfrm>
    </dsp:sp>
    <dsp:sp modelId="{F9F59E84-68E7-4AB6-8042-6BADE1906BFB}">
      <dsp:nvSpPr>
        <dsp:cNvPr id="0" name=""/>
        <dsp:cNvSpPr/>
      </dsp:nvSpPr>
      <dsp:spPr>
        <a:xfrm>
          <a:off x="5381245" y="1000873"/>
          <a:ext cx="1496624" cy="1499178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4. Исполнение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5381245" y="1000873"/>
        <a:ext cx="1496624" cy="1499178"/>
      </dsp:txXfrm>
    </dsp:sp>
    <dsp:sp modelId="{5686F5E6-E730-4A4F-B86A-D334955A4BF3}">
      <dsp:nvSpPr>
        <dsp:cNvPr id="0" name=""/>
        <dsp:cNvSpPr/>
      </dsp:nvSpPr>
      <dsp:spPr>
        <a:xfrm>
          <a:off x="7172575" y="1000873"/>
          <a:ext cx="1496624" cy="1499178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172575" y="1000873"/>
        <a:ext cx="1496624" cy="1499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80565" y="1633173"/>
          <a:ext cx="2344224" cy="2231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523869" y="1959936"/>
        <a:ext cx="1657616" cy="1577754"/>
      </dsp:txXfrm>
    </dsp:sp>
    <dsp:sp modelId="{4731EA70-1FA8-49F5-A6BF-4AE9CB97C303}">
      <dsp:nvSpPr>
        <dsp:cNvPr id="0" name=""/>
        <dsp:cNvSpPr/>
      </dsp:nvSpPr>
      <dsp:spPr>
        <a:xfrm rot="15326715">
          <a:off x="3939313" y="1274950"/>
          <a:ext cx="181052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973296" y="1393413"/>
        <a:ext cx="126736" cy="276531"/>
      </dsp:txXfrm>
    </dsp:sp>
    <dsp:sp modelId="{E2EC1D87-F728-458A-8AB1-7A3D78F9D25E}">
      <dsp:nvSpPr>
        <dsp:cNvPr id="0" name=""/>
        <dsp:cNvSpPr/>
      </dsp:nvSpPr>
      <dsp:spPr>
        <a:xfrm>
          <a:off x="3391957" y="401455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530917" y="540415"/>
        <a:ext cx="670961" cy="670961"/>
      </dsp:txXfrm>
    </dsp:sp>
    <dsp:sp modelId="{A0E222DD-64BD-4A89-BBB9-2B80D8318D4A}">
      <dsp:nvSpPr>
        <dsp:cNvPr id="0" name=""/>
        <dsp:cNvSpPr/>
      </dsp:nvSpPr>
      <dsp:spPr>
        <a:xfrm rot="17938854">
          <a:off x="4886794" y="1354767"/>
          <a:ext cx="22074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903862" y="1475909"/>
        <a:ext cx="154522" cy="276531"/>
      </dsp:txXfrm>
    </dsp:sp>
    <dsp:sp modelId="{73BC26A8-8D0F-45E6-9E3B-37EADD227262}">
      <dsp:nvSpPr>
        <dsp:cNvPr id="0" name=""/>
        <dsp:cNvSpPr/>
      </dsp:nvSpPr>
      <dsp:spPr>
        <a:xfrm>
          <a:off x="4856529" y="508099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995489" y="647059"/>
        <a:ext cx="670961" cy="670961"/>
      </dsp:txXfrm>
    </dsp:sp>
    <dsp:sp modelId="{06F93DE9-E67A-4CE1-BC6B-5C458B1137B0}">
      <dsp:nvSpPr>
        <dsp:cNvPr id="0" name=""/>
        <dsp:cNvSpPr/>
      </dsp:nvSpPr>
      <dsp:spPr>
        <a:xfrm rot="20366466">
          <a:off x="5522882" y="2037591"/>
          <a:ext cx="22336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525016" y="2141534"/>
        <a:ext cx="156354" cy="276531"/>
      </dsp:txXfrm>
    </dsp:sp>
    <dsp:sp modelId="{D8B200F5-4D07-49B2-A587-C2FE6CEC49F8}">
      <dsp:nvSpPr>
        <dsp:cNvPr id="0" name=""/>
        <dsp:cNvSpPr/>
      </dsp:nvSpPr>
      <dsp:spPr>
        <a:xfrm>
          <a:off x="5807566" y="1550765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946526" y="1689725"/>
        <a:ext cx="670961" cy="670961"/>
      </dsp:txXfrm>
    </dsp:sp>
    <dsp:sp modelId="{E7EAB10C-E176-4610-B2C6-BE8F83AD0F9B}">
      <dsp:nvSpPr>
        <dsp:cNvPr id="0" name=""/>
        <dsp:cNvSpPr/>
      </dsp:nvSpPr>
      <dsp:spPr>
        <a:xfrm rot="5288122">
          <a:off x="4246494" y="2513038"/>
          <a:ext cx="78049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313377" y="2536119"/>
        <a:ext cx="642230" cy="276531"/>
      </dsp:txXfrm>
    </dsp:sp>
    <dsp:sp modelId="{FFE63D16-C443-42C8-BB30-4CA61876A647}">
      <dsp:nvSpPr>
        <dsp:cNvPr id="0" name=""/>
        <dsp:cNvSpPr/>
      </dsp:nvSpPr>
      <dsp:spPr>
        <a:xfrm>
          <a:off x="3874414" y="2156931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013374" y="2295891"/>
        <a:ext cx="670961" cy="670961"/>
      </dsp:txXfrm>
    </dsp:sp>
    <dsp:sp modelId="{C481485E-E38C-4518-A609-8D1D62CF917B}">
      <dsp:nvSpPr>
        <dsp:cNvPr id="0" name=""/>
        <dsp:cNvSpPr/>
      </dsp:nvSpPr>
      <dsp:spPr>
        <a:xfrm rot="1199855">
          <a:off x="5538100" y="2995579"/>
          <a:ext cx="251737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540377" y="3074843"/>
        <a:ext cx="176216" cy="276531"/>
      </dsp:txXfrm>
    </dsp:sp>
    <dsp:sp modelId="{0A6C1809-69AA-4BA6-8257-5A11C3557B45}">
      <dsp:nvSpPr>
        <dsp:cNvPr id="0" name=""/>
        <dsp:cNvSpPr/>
      </dsp:nvSpPr>
      <dsp:spPr>
        <a:xfrm>
          <a:off x="5865227" y="2997483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6004187" y="3136443"/>
        <a:ext cx="670961" cy="670961"/>
      </dsp:txXfrm>
    </dsp:sp>
    <dsp:sp modelId="{FA950D33-9BD9-4D37-A533-789F5554AFB5}">
      <dsp:nvSpPr>
        <dsp:cNvPr id="0" name=""/>
        <dsp:cNvSpPr/>
      </dsp:nvSpPr>
      <dsp:spPr>
        <a:xfrm rot="3842314">
          <a:off x="4825797" y="3693904"/>
          <a:ext cx="19849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842537" y="3759312"/>
        <a:ext cx="138945" cy="276531"/>
      </dsp:txXfrm>
    </dsp:sp>
    <dsp:sp modelId="{EB1C3899-7B42-47CD-912B-DD035472498D}">
      <dsp:nvSpPr>
        <dsp:cNvPr id="0" name=""/>
        <dsp:cNvSpPr/>
      </dsp:nvSpPr>
      <dsp:spPr>
        <a:xfrm>
          <a:off x="4751945" y="4042345"/>
          <a:ext cx="948881" cy="10018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890905" y="4189055"/>
        <a:ext cx="670961" cy="708380"/>
      </dsp:txXfrm>
    </dsp:sp>
    <dsp:sp modelId="{2F5553CB-2478-4421-B002-5FA728364A78}">
      <dsp:nvSpPr>
        <dsp:cNvPr id="0" name=""/>
        <dsp:cNvSpPr/>
      </dsp:nvSpPr>
      <dsp:spPr>
        <a:xfrm rot="6623495">
          <a:off x="3800158" y="3739347"/>
          <a:ext cx="19729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840064" y="3803785"/>
        <a:ext cx="138105" cy="276531"/>
      </dsp:txXfrm>
    </dsp:sp>
    <dsp:sp modelId="{FED909B6-8F19-4D98-AAC2-EBEEF4830C2B}">
      <dsp:nvSpPr>
        <dsp:cNvPr id="0" name=""/>
        <dsp:cNvSpPr/>
      </dsp:nvSpPr>
      <dsp:spPr>
        <a:xfrm>
          <a:off x="3192255" y="4119753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331215" y="4258713"/>
        <a:ext cx="670961" cy="670961"/>
      </dsp:txXfrm>
    </dsp:sp>
    <dsp:sp modelId="{A0B7EB92-DF16-476D-BB87-6C0D26E26F61}">
      <dsp:nvSpPr>
        <dsp:cNvPr id="0" name=""/>
        <dsp:cNvSpPr/>
      </dsp:nvSpPr>
      <dsp:spPr>
        <a:xfrm rot="8942334">
          <a:off x="3133153" y="3196785"/>
          <a:ext cx="17743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182590" y="3275270"/>
        <a:ext cx="124201" cy="276531"/>
      </dsp:txXfrm>
    </dsp:sp>
    <dsp:sp modelId="{69EA0517-EDCB-4CEB-899F-D56DCF7B4404}">
      <dsp:nvSpPr>
        <dsp:cNvPr id="0" name=""/>
        <dsp:cNvSpPr/>
      </dsp:nvSpPr>
      <dsp:spPr>
        <a:xfrm>
          <a:off x="2192743" y="3285563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331703" y="3424523"/>
        <a:ext cx="670961" cy="670961"/>
      </dsp:txXfrm>
    </dsp:sp>
    <dsp:sp modelId="{7A035AEB-3A20-4DC3-9A60-032AB2743B03}">
      <dsp:nvSpPr>
        <dsp:cNvPr id="0" name=""/>
        <dsp:cNvSpPr/>
      </dsp:nvSpPr>
      <dsp:spPr>
        <a:xfrm rot="21082375">
          <a:off x="3462118" y="2603454"/>
          <a:ext cx="65953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462900" y="2706001"/>
        <a:ext cx="521268" cy="276531"/>
      </dsp:txXfrm>
    </dsp:sp>
    <dsp:sp modelId="{83F11675-07D9-406F-853D-13FD28BBB805}">
      <dsp:nvSpPr>
        <dsp:cNvPr id="0" name=""/>
        <dsp:cNvSpPr/>
      </dsp:nvSpPr>
      <dsp:spPr>
        <a:xfrm>
          <a:off x="3481987" y="2334492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620947" y="2473452"/>
        <a:ext cx="670961" cy="670961"/>
      </dsp:txXfrm>
    </dsp:sp>
    <dsp:sp modelId="{DF27FC25-052B-426A-9E06-117E992234F6}">
      <dsp:nvSpPr>
        <dsp:cNvPr id="0" name=""/>
        <dsp:cNvSpPr/>
      </dsp:nvSpPr>
      <dsp:spPr>
        <a:xfrm rot="11172642">
          <a:off x="2975446" y="2376705"/>
          <a:ext cx="150884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020578" y="2471330"/>
        <a:ext cx="105619" cy="276531"/>
      </dsp:txXfrm>
    </dsp:sp>
    <dsp:sp modelId="{EDA34655-9131-4731-957F-5382F53A0660}">
      <dsp:nvSpPr>
        <dsp:cNvPr id="0" name=""/>
        <dsp:cNvSpPr/>
      </dsp:nvSpPr>
      <dsp:spPr>
        <a:xfrm>
          <a:off x="1959038" y="2065519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097998" y="2204479"/>
        <a:ext cx="670961" cy="670961"/>
      </dsp:txXfrm>
    </dsp:sp>
    <dsp:sp modelId="{553B84E4-4A31-43DB-B3BF-8E8EF2B79F2D}">
      <dsp:nvSpPr>
        <dsp:cNvPr id="0" name=""/>
        <dsp:cNvSpPr/>
      </dsp:nvSpPr>
      <dsp:spPr>
        <a:xfrm rot="13277802">
          <a:off x="3226738" y="1627182"/>
          <a:ext cx="22280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285268" y="1741415"/>
        <a:ext cx="155964" cy="276531"/>
      </dsp:txXfrm>
    </dsp:sp>
    <dsp:sp modelId="{E0AC84DD-2093-416F-85DE-E547FE520660}">
      <dsp:nvSpPr>
        <dsp:cNvPr id="0" name=""/>
        <dsp:cNvSpPr/>
      </dsp:nvSpPr>
      <dsp:spPr>
        <a:xfrm>
          <a:off x="2344595" y="927191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483555" y="1066151"/>
        <a:ext cx="670961" cy="670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diagramData" Target="../diagrams/data2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41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19" Type="http://schemas.openxmlformats.org/officeDocument/2006/relationships/image" Target="../media/image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429000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БЮДЖЕТ ДЛЯ ГРАЖДАН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992888" cy="7920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основе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проекта решения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Думы Кривошеинского района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Об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утверждении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бюджета муниципального образования Кривошеинский район на 2021 год и на плановый период 2022 и 2023 годов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».</a:t>
            </a:r>
            <a:endParaRPr lang="ru-RU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00811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ftcom.com/upload/npa/businessmansigninganagre_267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810000" cy="267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Кривошеинского района , начиная с 2015 года формируется на трехлетний период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7483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«трехлетнего»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прозрачность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расходов;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преемственность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расходов;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положительное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формирование имиджа района.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7"/>
            <a:ext cx="432048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2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468313" y="204788"/>
            <a:ext cx="8478838" cy="350837"/>
          </a:xfrm>
          <a:prstGeom prst="rect">
            <a:avLst/>
          </a:prstGeom>
          <a:blipFill>
            <a:blip r:embed="rId3" cstate="print">
              <a:biLevel thresh="5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en-US" sz="2600" b="1" dirty="0" smtClean="0">
                <a:latin typeface="Constantia" pitchFamily="18" charset="0"/>
              </a:rPr>
              <a:t>Основы для составления проекта бюджета</a:t>
            </a:r>
            <a:endParaRPr lang="ru-RU" altLang="en-US" sz="2600" dirty="0"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176213" y="4292600"/>
            <a:ext cx="1587475" cy="2088728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 smtClean="0">
                <a:latin typeface="Constantia" pitchFamily="18" charset="0"/>
              </a:rPr>
              <a:t>Положениях послания Президента РФ Федеральному собранию РФ, определяющих бюджетную политику</a:t>
            </a:r>
            <a:endParaRPr lang="ru-RU" altLang="ru-RU" sz="1400" dirty="0">
              <a:latin typeface="Constantia" pitchFamily="18" charset="0"/>
            </a:endParaRPr>
          </a:p>
        </p:txBody>
      </p:sp>
      <p:grpSp>
        <p:nvGrpSpPr>
          <p:cNvPr id="29701" name="Group 7"/>
          <p:cNvGrpSpPr>
            <a:grpSpLocks/>
          </p:cNvGrpSpPr>
          <p:nvPr/>
        </p:nvGrpSpPr>
        <p:grpSpPr bwMode="auto">
          <a:xfrm>
            <a:off x="176213" y="1124744"/>
            <a:ext cx="8772525" cy="754062"/>
            <a:chOff x="0" y="0"/>
            <a:chExt cx="5526" cy="353"/>
          </a:xfrm>
        </p:grpSpPr>
        <p:pic>
          <p:nvPicPr>
            <p:cNvPr id="29711" name="Скругленный прямоугольник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ru-RU" altLang="ru-RU" sz="2100" b="1" i="1" dirty="0">
                  <a:solidFill>
                    <a:srgbClr val="FFFFFF"/>
                  </a:solidFill>
                  <a:latin typeface="Constantia" pitchFamily="18" charset="0"/>
                </a:rPr>
                <a:t>Составление проекта районного бюджета основывается </a:t>
              </a:r>
              <a:r>
                <a:rPr lang="ru-RU" altLang="ru-RU" sz="2100" b="1" i="1" dirty="0" smtClean="0">
                  <a:solidFill>
                    <a:srgbClr val="FFFFFF"/>
                  </a:solidFill>
                  <a:latin typeface="Constantia" pitchFamily="18" charset="0"/>
                </a:rPr>
                <a:t>на:</a:t>
              </a:r>
              <a:endParaRPr lang="ru-RU" altLang="ru-RU" sz="2100" b="1" dirty="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3851920" y="4293096"/>
            <a:ext cx="1440160" cy="2088133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Constantia" pitchFamily="18" charset="0"/>
              </a:rPr>
              <a:t>Основных направлениях бюджетной и налоговой политики </a:t>
            </a:r>
            <a:r>
              <a:rPr lang="ru-RU" altLang="ru-RU" sz="1400" dirty="0" smtClean="0">
                <a:latin typeface="Constantia" pitchFamily="18" charset="0"/>
              </a:rPr>
              <a:t>Кривошеинского </a:t>
            </a:r>
            <a:r>
              <a:rPr lang="ru-RU" altLang="ru-RU" sz="1400" dirty="0">
                <a:latin typeface="Constantia" pitchFamily="18" charset="0"/>
              </a:rPr>
              <a:t>района</a:t>
            </a: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5508104" y="4293096"/>
            <a:ext cx="1656184" cy="2088133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Constantia" pitchFamily="18" charset="0"/>
              </a:rPr>
              <a:t>Прогнозе социально-экономического развития </a:t>
            </a:r>
            <a:r>
              <a:rPr lang="ru-RU" altLang="ru-RU" sz="1400" dirty="0" smtClean="0">
                <a:latin typeface="Constantia" pitchFamily="18" charset="0"/>
              </a:rPr>
              <a:t>Кривошеинского </a:t>
            </a:r>
            <a:r>
              <a:rPr lang="ru-RU" altLang="ru-RU" sz="1400" dirty="0">
                <a:latin typeface="Constantia" pitchFamily="18" charset="0"/>
              </a:rPr>
              <a:t>района</a:t>
            </a: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7308304" y="4293096"/>
            <a:ext cx="1728192" cy="2088232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Constantia" pitchFamily="18" charset="0"/>
              </a:rPr>
              <a:t>Муниципальных программах </a:t>
            </a:r>
            <a:r>
              <a:rPr lang="ru-RU" altLang="ru-RU" sz="1400" dirty="0" smtClean="0">
                <a:latin typeface="Constantia" pitchFamily="18" charset="0"/>
              </a:rPr>
              <a:t>Кривошеинского </a:t>
            </a:r>
            <a:r>
              <a:rPr lang="ru-RU" altLang="ru-RU" sz="1400" dirty="0">
                <a:latin typeface="Constantia" pitchFamily="18" charset="0"/>
              </a:rPr>
              <a:t>района</a:t>
            </a: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3914080" y="3294832"/>
            <a:ext cx="1223963" cy="484187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760217" y="3320903"/>
            <a:ext cx="1223963" cy="432048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586488" y="3222824"/>
            <a:ext cx="1223963" cy="484188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2257896" y="3294832"/>
            <a:ext cx="1223963" cy="484187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4"/>
          <p:cNvSpPr>
            <a:spLocks noChangeArrowheads="1"/>
          </p:cNvSpPr>
          <p:nvPr/>
        </p:nvSpPr>
        <p:spPr bwMode="auto">
          <a:xfrm>
            <a:off x="2123728" y="4293096"/>
            <a:ext cx="1512168" cy="2088232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 smtClean="0">
                <a:latin typeface="Constantia" pitchFamily="18" charset="0"/>
              </a:rPr>
              <a:t>Основных направлениях бюджетной и налоговой политики Томской области </a:t>
            </a:r>
            <a:endParaRPr lang="ru-RU" altLang="ru-RU" sz="1400" dirty="0">
              <a:latin typeface="Constantia" pitchFamily="18" charset="0"/>
            </a:endParaRPr>
          </a:p>
        </p:txBody>
      </p:sp>
      <p:sp>
        <p:nvSpPr>
          <p:cNvPr id="21" name="Стрелка вправо 11"/>
          <p:cNvSpPr>
            <a:spLocks noChangeArrowheads="1"/>
          </p:cNvSpPr>
          <p:nvPr/>
        </p:nvSpPr>
        <p:spPr bwMode="auto">
          <a:xfrm rot="5400000">
            <a:off x="385688" y="3294832"/>
            <a:ext cx="1223963" cy="484187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User-FO\Documents\бюджет для граждан\Документы, предоставляемые с проектом бюджета  15 тыс изображений найдено в Яндекс.Картинках_files\i_01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102000"/>
                    </a14:imgEffect>
                    <a14:imgEffect>
                      <a14:brightnessContrast bright="2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064896" cy="6167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708920"/>
            <a:ext cx="777686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параметры районного бюджета на 2021 год и плановый период 2022 и 2023 годов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074774"/>
              </p:ext>
            </p:extLst>
          </p:nvPr>
        </p:nvGraphicFramePr>
        <p:xfrm>
          <a:off x="899591" y="3861048"/>
          <a:ext cx="7488831" cy="2402396"/>
        </p:xfrm>
        <a:graphic>
          <a:graphicData uri="http://schemas.openxmlformats.org/drawingml/2006/table">
            <a:tbl>
              <a:tblPr/>
              <a:tblGrid>
                <a:gridCol w="3423534"/>
                <a:gridCol w="1355099"/>
                <a:gridCol w="1355099"/>
                <a:gridCol w="1355099"/>
              </a:tblGrid>
              <a:tr h="465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(тыс. руб.)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(тыс. руб.)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(тыс. руб.)</a:t>
                      </a:r>
                    </a:p>
                  </a:txBody>
                  <a:tcPr marL="9312" marR="9312" marT="9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3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</a:t>
                      </a: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010,3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532 479,3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533 078,0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94 717,0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86 122,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84 059,0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456 293,3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446 357,3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449 019,0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</a:t>
                      </a: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551 010,3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532 479,3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533 078,0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 исполнения бюджета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(+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профицит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; - дефицит)</a:t>
                      </a: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312" marR="9312" marT="9312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0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16632"/>
            <a:ext cx="4500500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404664"/>
            <a:ext cx="648072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Доходы бюджета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Доходы бюджета – поступающие в бюджет денежные средства, за исключением средств, являющихся источниками финансирования дефицита бюджета</a:t>
            </a:r>
            <a:endParaRPr lang="ru-RU" sz="1400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6" y="2336106"/>
            <a:ext cx="3168352" cy="444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бюджета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3068960"/>
            <a:ext cx="2304256" cy="57606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3068960"/>
            <a:ext cx="27363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3068960"/>
            <a:ext cx="25922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Безвозмездные поступления</a:t>
            </a:r>
            <a:endParaRPr lang="ru-RU" sz="17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4077072"/>
            <a:ext cx="2304256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 smtClean="0"/>
              <a:t>Поступления от уплаты налогов, установленных Налоговым кодексом РФ:</a:t>
            </a:r>
          </a:p>
          <a:p>
            <a:r>
              <a:rPr lang="ru-RU" sz="1400" dirty="0" smtClean="0"/>
              <a:t>-налог на прибыль организаций;</a:t>
            </a:r>
          </a:p>
          <a:p>
            <a:r>
              <a:rPr lang="ru-RU" sz="1400" dirty="0" smtClean="0"/>
              <a:t>- налог на доходы физических лиц;</a:t>
            </a:r>
          </a:p>
          <a:p>
            <a:r>
              <a:rPr lang="ru-RU" sz="1400" dirty="0" smtClean="0"/>
              <a:t>-акцизы;</a:t>
            </a:r>
          </a:p>
          <a:p>
            <a:r>
              <a:rPr lang="ru-RU" sz="1400" dirty="0" smtClean="0"/>
              <a:t>-иные налоги</a:t>
            </a:r>
          </a:p>
          <a:p>
            <a:pPr algn="ctr"/>
            <a:endParaRPr lang="ru-RU" dirty="0"/>
          </a:p>
        </p:txBody>
      </p:sp>
      <p:sp>
        <p:nvSpPr>
          <p:cNvPr id="21" name="Правая фигурная скобка 20"/>
          <p:cNvSpPr/>
          <p:nvPr/>
        </p:nvSpPr>
        <p:spPr>
          <a:xfrm rot="16200000">
            <a:off x="3923928" y="260648"/>
            <a:ext cx="288032" cy="5328592"/>
          </a:xfrm>
          <a:prstGeom prst="rightBrace">
            <a:avLst>
              <a:gd name="adj1" fmla="val 8333"/>
              <a:gd name="adj2" fmla="val 55526"/>
            </a:avLst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4149080"/>
            <a:ext cx="2664296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Поступления от использования муниципального имущества, от платных услуг, оказываемых казенными учреждениями, штрафных санкций за нарушение законодательства, иных налоговых платежей</a:t>
            </a:r>
            <a:endParaRPr lang="ru-RU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00192" y="4149080"/>
            <a:ext cx="2520280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Поступления доходов в виде финансовой помощи, полученной от бюджетов других уровней бюджетной системы, безвозмездные поступления от организаций и граждан</a:t>
            </a:r>
            <a:endParaRPr lang="ru-RU" sz="14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0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475252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Структура доходов бюджета муниципального образования Кривошеинский район на очередной 2021 год и плановый период 2022 и 2023 годов</a:t>
            </a:r>
            <a:endParaRPr lang="ru-RU" sz="25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5829298"/>
              </p:ext>
            </p:extLst>
          </p:nvPr>
        </p:nvGraphicFramePr>
        <p:xfrm>
          <a:off x="611560" y="1412776"/>
          <a:ext cx="35283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245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01208"/>
            <a:ext cx="669368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90799" y="81023"/>
            <a:ext cx="8873689" cy="599697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Кривошеинский район на 2021 год и плановый период 2022 и 2023 годов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2467" y="6523314"/>
            <a:ext cx="609600" cy="33468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27</a:t>
            </a:r>
            <a:endParaRPr lang="ru-RU" dirty="0"/>
          </a:p>
        </p:txBody>
      </p:sp>
      <p:pic>
        <p:nvPicPr>
          <p:cNvPr id="4" name="Picture 7" descr="Физ-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5862"/>
            <a:ext cx="717550" cy="66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Дол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63" y="995862"/>
            <a:ext cx="726884" cy="6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ЖК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27" y="995862"/>
            <a:ext cx="719137" cy="67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Культур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98" y="990781"/>
            <a:ext cx="720725" cy="66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МБ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4" y="990781"/>
            <a:ext cx="775335" cy="6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нац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0" y="990781"/>
            <a:ext cx="647700" cy="62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нац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64" y="995862"/>
            <a:ext cx="647700" cy="65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ОБРАЗОВАНИ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52" y="990781"/>
            <a:ext cx="719137" cy="68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Общегос-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9" y="990781"/>
            <a:ext cx="719137" cy="66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СМ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9" y="990782"/>
            <a:ext cx="758676" cy="6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Соц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54" y="990781"/>
            <a:ext cx="788987" cy="67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608590" y="1925004"/>
            <a:ext cx="1079500" cy="393700"/>
          </a:xfrm>
          <a:prstGeom prst="rect">
            <a:avLst/>
          </a:prstGeom>
          <a:solidFill>
            <a:srgbClr val="99CC00"/>
          </a:solidFill>
          <a:ln w="28575">
            <a:solidFill>
              <a:srgbClr val="10A40C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2273864" y="2509749"/>
            <a:ext cx="1214826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Жилищно-коммунальное хозяйство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3197382" y="1932942"/>
            <a:ext cx="1006475" cy="257175"/>
          </a:xfrm>
          <a:prstGeom prst="rect">
            <a:avLst/>
          </a:prstGeom>
          <a:solidFill>
            <a:srgbClr val="C00000"/>
          </a:solidFill>
          <a:ln w="28575">
            <a:solidFill>
              <a:srgbClr val="CC33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3854450" y="2501266"/>
            <a:ext cx="1149350" cy="393700"/>
          </a:xfrm>
          <a:prstGeom prst="rect">
            <a:avLst/>
          </a:prstGeom>
          <a:solidFill>
            <a:srgbClr val="CC0099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4716462" y="1920242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553988" y="2543731"/>
            <a:ext cx="1150938" cy="3937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6337810" y="1920242"/>
            <a:ext cx="1296987" cy="393700"/>
          </a:xfrm>
          <a:prstGeom prst="rect">
            <a:avLst/>
          </a:prstGeom>
          <a:solidFill>
            <a:srgbClr val="009999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7129463" y="2501266"/>
            <a:ext cx="1295400" cy="666750"/>
          </a:xfrm>
          <a:prstGeom prst="rect">
            <a:avLst/>
          </a:prstGeom>
          <a:solidFill>
            <a:srgbClr val="CC6600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7973059" y="1920242"/>
            <a:ext cx="1079500" cy="393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268768" y="4166242"/>
            <a:ext cx="4252193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latin typeface="Times New Roman" pitchFamily="18" charset="0"/>
              </a:rPr>
              <a:t>Например, в составе раздела «Образование», </a:t>
            </a:r>
          </a:p>
          <a:p>
            <a:pPr>
              <a:defRPr/>
            </a:pPr>
            <a:r>
              <a:rPr lang="ru-RU" sz="1400" b="1" dirty="0" smtClean="0">
                <a:latin typeface="Times New Roman" pitchFamily="18" charset="0"/>
              </a:rPr>
              <a:t>в том числе, выделяются:</a:t>
            </a: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</a:rPr>
              <a:t> -</a:t>
            </a:r>
            <a:r>
              <a:rPr lang="ru-RU" sz="1400" b="1" dirty="0" smtClean="0">
                <a:latin typeface="Times New Roman" pitchFamily="18" charset="0"/>
              </a:rPr>
              <a:t> дошкольное образование; 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latin typeface="Times New Roman" pitchFamily="18" charset="0"/>
              </a:rPr>
              <a:t> общее образование;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latin typeface="Times New Roman" pitchFamily="18" charset="0"/>
              </a:rPr>
              <a:t>дополнительное образование детей; 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</a:rPr>
              <a:t>-</a:t>
            </a:r>
            <a:r>
              <a:rPr lang="ru-RU" sz="1400" b="1" dirty="0" smtClean="0">
                <a:latin typeface="Times New Roman" pitchFamily="18" charset="0"/>
              </a:rPr>
              <a:t> другие вопросы в области образования</a:t>
            </a: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 rot="10800000" flipV="1">
            <a:off x="4647208" y="4166242"/>
            <a:ext cx="4200059" cy="1446550"/>
          </a:xfrm>
          <a:prstGeom prst="rect">
            <a:avLst/>
          </a:prstGeom>
          <a:solidFill>
            <a:srgbClr val="CCFFFF"/>
          </a:solidFill>
          <a:ln>
            <a:solidFill>
              <a:srgbClr val="00B0F0"/>
            </a:solidFill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0367" y="1671004"/>
            <a:ext cx="0" cy="22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9" idx="2"/>
            <a:endCxn id="16" idx="0"/>
          </p:cNvCxnSpPr>
          <p:nvPr/>
        </p:nvCxnSpPr>
        <p:spPr>
          <a:xfrm>
            <a:off x="1284740" y="1620225"/>
            <a:ext cx="40307" cy="812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0" idx="2"/>
          </p:cNvCxnSpPr>
          <p:nvPr/>
        </p:nvCxnSpPr>
        <p:spPr>
          <a:xfrm>
            <a:off x="2071014" y="1652372"/>
            <a:ext cx="22097" cy="267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83500" y="1652372"/>
            <a:ext cx="32316" cy="848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1" idx="2"/>
            <a:endCxn id="19" idx="0"/>
          </p:cNvCxnSpPr>
          <p:nvPr/>
        </p:nvCxnSpPr>
        <p:spPr>
          <a:xfrm flipH="1">
            <a:off x="3700620" y="1671004"/>
            <a:ext cx="1" cy="261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7" idx="2"/>
            <a:endCxn id="20" idx="0"/>
          </p:cNvCxnSpPr>
          <p:nvPr/>
        </p:nvCxnSpPr>
        <p:spPr>
          <a:xfrm flipH="1">
            <a:off x="4429125" y="1657351"/>
            <a:ext cx="91836" cy="843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4" idx="2"/>
          </p:cNvCxnSpPr>
          <p:nvPr/>
        </p:nvCxnSpPr>
        <p:spPr>
          <a:xfrm>
            <a:off x="5371148" y="1666876"/>
            <a:ext cx="0" cy="232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4" idx="2"/>
            <a:endCxn id="22" idx="0"/>
          </p:cNvCxnSpPr>
          <p:nvPr/>
        </p:nvCxnSpPr>
        <p:spPr>
          <a:xfrm flipH="1">
            <a:off x="6129457" y="1659593"/>
            <a:ext cx="96718" cy="884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3" idx="2"/>
            <a:endCxn id="23" idx="0"/>
          </p:cNvCxnSpPr>
          <p:nvPr/>
        </p:nvCxnSpPr>
        <p:spPr>
          <a:xfrm flipH="1">
            <a:off x="6986304" y="1657670"/>
            <a:ext cx="64773" cy="262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24" idx="0"/>
          </p:cNvCxnSpPr>
          <p:nvPr/>
        </p:nvCxnSpPr>
        <p:spPr>
          <a:xfrm>
            <a:off x="7777163" y="167100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8" idx="2"/>
            <a:endCxn id="25" idx="0"/>
          </p:cNvCxnSpPr>
          <p:nvPr/>
        </p:nvCxnSpPr>
        <p:spPr>
          <a:xfrm flipH="1">
            <a:off x="8512809" y="1645624"/>
            <a:ext cx="152083" cy="274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850" y="5766680"/>
            <a:ext cx="447646" cy="68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95288" y="1268413"/>
            <a:ext cx="82804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altLang="ru-RU" sz="150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altLang="ru-RU" sz="1400"/>
              <a:t> </a:t>
            </a:r>
            <a:r>
              <a:rPr lang="ru-RU" alt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alt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Классификация расходов </a:t>
            </a:r>
          </a:p>
          <a:p>
            <a:pPr algn="ctr"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9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759932948"/>
              </p:ext>
            </p:extLst>
          </p:nvPr>
        </p:nvGraphicFramePr>
        <p:xfrm>
          <a:off x="243788" y="1401745"/>
          <a:ext cx="8784975" cy="528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07504" y="5107534"/>
            <a:ext cx="2016224" cy="4538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0700  </a:t>
            </a:r>
            <a:r>
              <a:rPr lang="ru-RU" sz="1000" b="1" dirty="0" smtClean="0"/>
              <a:t>Образование             323 226,9 тыс</a:t>
            </a:r>
            <a:r>
              <a:rPr lang="ru-RU" sz="1000" b="1" dirty="0"/>
              <a:t>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3623831"/>
            <a:ext cx="2006579" cy="6622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0400  Национальная </a:t>
            </a:r>
            <a:r>
              <a:rPr lang="ru-RU" sz="1000" b="1" dirty="0" smtClean="0"/>
              <a:t>экономика                            96 729,9 тыс. руб</a:t>
            </a:r>
            <a:r>
              <a:rPr lang="ru-RU" sz="1000" b="1" dirty="0"/>
              <a:t>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3652" y="3793449"/>
            <a:ext cx="1850015" cy="726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0600  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5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ОБРАЗОВАНИЯ КРИВОШЕИНСКИЙ РАЙОН </a:t>
            </a:r>
            <a:r>
              <a:rPr lang="ru-RU" sz="15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5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БЮДЖЕТОВ</a:t>
            </a:r>
          </a:p>
          <a:p>
            <a:pPr algn="ctr">
              <a:defRPr/>
            </a:pPr>
            <a:r>
              <a:rPr lang="ru-RU" sz="15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5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НА 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2021</a:t>
            </a:r>
            <a:r>
              <a:rPr lang="ru-RU" sz="15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5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927080" y="4168466"/>
            <a:ext cx="2161693" cy="4613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1400 межбюджетные трансферты  </a:t>
            </a:r>
            <a:r>
              <a:rPr lang="ru-RU" sz="1000" b="1" dirty="0" smtClean="0"/>
              <a:t>28 000,0 тыс</a:t>
            </a:r>
            <a:r>
              <a:rPr lang="ru-RU" sz="1000" b="1" dirty="0"/>
              <a:t>. 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11991" y="5916624"/>
            <a:ext cx="2016224" cy="461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 3 474,2 тыс</a:t>
            </a:r>
            <a:r>
              <a:rPr lang="ru-RU" sz="1000" b="1" dirty="0"/>
              <a:t>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26705" y="6053530"/>
            <a:ext cx="2016224" cy="4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0800  Культура </a:t>
            </a:r>
            <a:r>
              <a:rPr lang="ru-RU" sz="1000" b="1" dirty="0" smtClean="0"/>
              <a:t>                    23 425,1 тыс</a:t>
            </a:r>
            <a:r>
              <a:rPr lang="ru-RU" sz="1000" b="1" dirty="0"/>
              <a:t>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19" y="2454754"/>
            <a:ext cx="2125171" cy="5109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1000  Социальная политика </a:t>
            </a:r>
            <a:r>
              <a:rPr lang="ru-RU" sz="1000" b="1" dirty="0" smtClean="0"/>
              <a:t> 25 487,5 тыс</a:t>
            </a:r>
            <a:r>
              <a:rPr lang="ru-RU" sz="1000" b="1" dirty="0"/>
              <a:t>. руб.</a:t>
            </a:r>
          </a:p>
        </p:txBody>
      </p:sp>
      <p:pic>
        <p:nvPicPr>
          <p:cNvPr id="3587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86" y="4931202"/>
            <a:ext cx="5762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41" y="3068638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52" y="5735361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4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5177167" y="5669796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5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57" y="1963558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6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91" y="4555084"/>
            <a:ext cx="542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60" y="3904456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90" y="3681777"/>
            <a:ext cx="617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0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69" y="3927840"/>
            <a:ext cx="5794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1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97" y="2485845"/>
            <a:ext cx="5508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008584" y="2906607"/>
            <a:ext cx="2088232" cy="5492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0200 Национальная оборона </a:t>
            </a:r>
          </a:p>
          <a:p>
            <a:pPr algn="ctr">
              <a:defRPr/>
            </a:pPr>
            <a:r>
              <a:rPr lang="ru-RU" sz="1000" b="1" dirty="0" smtClean="0"/>
              <a:t>0,0 тыс. </a:t>
            </a:r>
            <a:r>
              <a:rPr lang="ru-RU" sz="1000" b="1" dirty="0"/>
              <a:t>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51720" y="1268760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 50 265,7 тыс</a:t>
            </a:r>
            <a:r>
              <a:rPr lang="ru-RU" sz="1000" b="1" dirty="0"/>
              <a:t>. руб.</a:t>
            </a:r>
          </a:p>
        </p:txBody>
      </p:sp>
      <p:pic>
        <p:nvPicPr>
          <p:cNvPr id="35888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51" y="2134774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419872" y="3068960"/>
            <a:ext cx="2340000" cy="2179637"/>
          </a:xfrm>
          <a:prstGeom prst="roundRect">
            <a:avLst>
              <a:gd name="adj" fmla="val 50000"/>
            </a:avLst>
          </a:prstGeom>
          <a:blipFill dpi="0" rotWithShape="1">
            <a:blip r:embed="rId18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13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МУНИЦИПАЛЬНОГО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РАЙОНА </a:t>
            </a:r>
            <a:endParaRPr lang="ru-RU" sz="1400" i="1" dirty="0" smtClean="0">
              <a:solidFill>
                <a:srgbClr val="EEACE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 sz="1600" b="1" i="1" dirty="0" smtClean="0">
                <a:solidFill>
                  <a:srgbClr val="EEACEC"/>
                </a:solidFill>
              </a:rPr>
              <a:t> 551 010,3  тыс.руб.</a:t>
            </a:r>
            <a:endParaRPr lang="ru-RU" sz="1600" b="1" i="1" dirty="0">
              <a:solidFill>
                <a:srgbClr val="EEACEC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292080" y="1268760"/>
            <a:ext cx="2428444" cy="46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0500  Ж</a:t>
            </a:r>
            <a:r>
              <a:rPr lang="ru-RU" sz="1000" b="1" dirty="0" smtClean="0"/>
              <a:t>илищно-коммунальное хозяйство 401,0 тыс</a:t>
            </a:r>
            <a:r>
              <a:rPr lang="ru-RU" sz="1000" b="1" dirty="0"/>
              <a:t>. руб.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529173"/>
      </p:ext>
    </p:extLst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kradm.tomsk.ru/files/gallery/zdaniya/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640960" cy="563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Расходы на образование на очередной 2021 год и плановый период 2022 и 2023 годов</a:t>
            </a:r>
            <a:endParaRPr lang="ru-RU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0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4005064"/>
            <a:ext cx="4067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Услуги образования в Кривошеинском районе представлены:</a:t>
            </a:r>
          </a:p>
          <a:p>
            <a:r>
              <a:rPr lang="ru-RU" sz="1600" dirty="0" smtClean="0"/>
              <a:t>-3 детских дошкольных учреждения;</a:t>
            </a:r>
          </a:p>
          <a:p>
            <a:r>
              <a:rPr lang="ru-RU" sz="1600" dirty="0" smtClean="0"/>
              <a:t>-10 общеобразовательных учреждений;</a:t>
            </a:r>
          </a:p>
          <a:p>
            <a:r>
              <a:rPr lang="ru-RU" sz="1600" dirty="0" smtClean="0"/>
              <a:t>-3 учреждения дополнительного образования.</a:t>
            </a:r>
          </a:p>
          <a:p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sob.znate.ru/tw_files2/urls_26/8/d-7308/7z-docs/1_html_m3fd341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1" y="3267868"/>
            <a:ext cx="4632450" cy="2897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06172"/>
              </p:ext>
            </p:extLst>
          </p:nvPr>
        </p:nvGraphicFramePr>
        <p:xfrm>
          <a:off x="899593" y="260648"/>
          <a:ext cx="7560838" cy="2702834"/>
        </p:xfrm>
        <a:graphic>
          <a:graphicData uri="http://schemas.openxmlformats.org/drawingml/2006/table">
            <a:tbl>
              <a:tblPr/>
              <a:tblGrid>
                <a:gridCol w="3731464"/>
                <a:gridCol w="1276458"/>
                <a:gridCol w="1276458"/>
                <a:gridCol w="1276458"/>
              </a:tblGrid>
              <a:tr h="6581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Направление расходования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(тыс. руб.)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(тыс. руб.)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(тыс. руб.)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54 956,1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53 795,8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54 061,7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240 742,6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236 317,0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236 594,3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15 936,6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14 436,6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14 436,6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2 228,0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2 228,0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1 728,0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9 363,6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6 719,6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6 719,6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расходов на образование: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323 226,9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313 497,0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314 540,2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2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Обращение руководителя Управления финансов Администрации Кривошеинского района И.В. Ерохиной к жителям Кривошеинского района</a:t>
            </a:r>
            <a:endParaRPr lang="ru-RU" sz="1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980728"/>
            <a:ext cx="4176464" cy="29523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Управление финансов Администрации Кривошеинского района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информационный ресурс «Бюджет для граждан», созданный для обеспечения открытости и прозрачности бюджета и бюджетного процесса для населения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Бюджет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упрощенная версия бюджетного документа, которая использует неформальный язык и доступные форматы, чтобы облегчить для граждан понимание бюджета.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 версия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государственные программы, публичные слушания и другая информация для граждан.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Уже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информация о всех стадиях бюджетного процесса, о плановых показателях бюджета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исполнении доступна для всех заинтересованных пользователей и размещается на официальном интернет-портале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Кривошеинский район.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3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7225" t="402" r="10799" b="66572"/>
          <a:stretch>
            <a:fillRect/>
          </a:stretch>
        </p:blipFill>
        <p:spPr bwMode="auto">
          <a:xfrm>
            <a:off x="611560" y="1196752"/>
            <a:ext cx="377634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4077072"/>
            <a:ext cx="784887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Надеемся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Кривошеинском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  в понятной для жителей форме повысит уровень общественного участия граждан в бюджетном процессе Кривошеинского района.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Муниципальное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Кривошеинский район  ведет работу над самым важным документом района - проектом бюджета Кривошеинского района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Формирование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Кривошеинский район как и в предыдущий период осуществлялось по программно-целевому принципу на основе проектов муниципальных программ Кривошеинского района. Бюджет района формируется на трехлетний бюджетный цикл в соответствии с  действующим бюджетным законодательством. Расходная часть бюджета ориентирована на сохранение социальных гарантий для жителей Кривошеинского района, сохранением уровня номинальной заработной платы работников бюджетной сферы не ниже уровня, достигнутого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повышение качества и доступности муниципальных услуг.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Мы открыты для ваших замечаний и конструктивных предложений</a:t>
            </a:r>
            <a:r>
              <a:rPr lang="ru-RU" dirty="0" smtClean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5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12" y="908720"/>
            <a:ext cx="489654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berezka.dou.tomsk.ru/files/2014/02/DSCF6910sz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81329"/>
            <a:ext cx="4483224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Дошкольное образование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3464" y="1268760"/>
            <a:ext cx="3276408" cy="2019534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b="1" dirty="0" smtClean="0"/>
              <a:t>       </a:t>
            </a:r>
          </a:p>
          <a:p>
            <a:pPr marL="4572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МБДОУ «Березка» </a:t>
            </a:r>
          </a:p>
          <a:p>
            <a:pPr marL="45720" indent="0">
              <a:buNone/>
            </a:pPr>
            <a:r>
              <a:rPr lang="ru-RU" b="1" dirty="0" smtClean="0"/>
              <a:t>       МБДОУ «Улыбка»</a:t>
            </a:r>
          </a:p>
          <a:p>
            <a:pPr marL="45720" indent="0">
              <a:buNone/>
            </a:pPr>
            <a:r>
              <a:rPr lang="ru-RU" b="1" dirty="0" smtClean="0"/>
              <a:t>       МБДОУ «Колосок»</a:t>
            </a:r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4932040" y="5733256"/>
            <a:ext cx="2880320" cy="864096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r>
              <a:rPr lang="ru-RU" sz="12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справки: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МБДОУ-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муниципальное бюджетное дошкольное образовательное учреждение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7956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88575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 smtClean="0"/>
              <a:t>Дошкольное образование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674475"/>
              </p:ext>
            </p:extLst>
          </p:nvPr>
        </p:nvGraphicFramePr>
        <p:xfrm>
          <a:off x="395535" y="1046005"/>
          <a:ext cx="8280919" cy="2022955"/>
        </p:xfrm>
        <a:graphic>
          <a:graphicData uri="http://schemas.openxmlformats.org/drawingml/2006/table">
            <a:tbl>
              <a:tblPr/>
              <a:tblGrid>
                <a:gridCol w="2516613"/>
                <a:gridCol w="2516613"/>
                <a:gridCol w="1138801"/>
                <a:gridCol w="1138801"/>
                <a:gridCol w="970091"/>
              </a:tblGrid>
              <a:tr h="231244">
                <a:tc gridSpan="5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тыс. руб.</a:t>
                      </a: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395" marR="9395" marT="9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Направление расходования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Источник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финансирования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2021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2022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2023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ошкольное 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За счет средств районного бюджета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15 697,5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14 537,2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14 803,1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За счет средств областного бюджета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39 258,6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38 992,7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39 258,6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54 956,1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53 795,8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54 061,7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http://krivbiblioteka.ucoz.org/detki/ALIM57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6120680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8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kradm.tomsk.ru/files/gallery/zdaniya/belobugo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65612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Школы</a:t>
            </a:r>
            <a:endParaRPr lang="ru-RU" sz="25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860032" y="764704"/>
            <a:ext cx="3960440" cy="34563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500" dirty="0"/>
              <a:t>МБОУ </a:t>
            </a:r>
            <a:r>
              <a:rPr lang="ru-RU" sz="1500" dirty="0" smtClean="0"/>
              <a:t>«</a:t>
            </a:r>
            <a:r>
              <a:rPr lang="ru-RU" sz="1500" dirty="0" err="1" smtClean="0"/>
              <a:t>Белоугорская</a:t>
            </a:r>
            <a:r>
              <a:rPr lang="ru-RU" sz="1500" dirty="0" smtClean="0"/>
              <a:t> ООШ«</a:t>
            </a:r>
          </a:p>
          <a:p>
            <a:pPr marL="45720" indent="0">
              <a:buNone/>
            </a:pPr>
            <a:r>
              <a:rPr lang="ru-RU" sz="1500" dirty="0"/>
              <a:t>МБОУ </a:t>
            </a:r>
            <a:r>
              <a:rPr lang="ru-RU" sz="1500" dirty="0" smtClean="0"/>
              <a:t>«</a:t>
            </a:r>
            <a:r>
              <a:rPr lang="ru-RU" sz="1500" dirty="0" err="1" smtClean="0"/>
              <a:t>Володинская</a:t>
            </a:r>
            <a:r>
              <a:rPr lang="ru-RU" sz="1500" dirty="0" smtClean="0"/>
              <a:t> СОШ«</a:t>
            </a:r>
          </a:p>
          <a:p>
            <a:pPr marL="45720" indent="0">
              <a:buNone/>
            </a:pPr>
            <a:r>
              <a:rPr lang="ru-RU" sz="1500" dirty="0"/>
              <a:t>МБОУ </a:t>
            </a:r>
            <a:r>
              <a:rPr lang="ru-RU" sz="1500" dirty="0" smtClean="0"/>
              <a:t>«</a:t>
            </a:r>
            <a:r>
              <a:rPr lang="ru-RU" sz="1500" dirty="0" err="1" smtClean="0"/>
              <a:t>Иштанская</a:t>
            </a:r>
            <a:r>
              <a:rPr lang="ru-RU" sz="1500" dirty="0" smtClean="0"/>
              <a:t> ООШ«</a:t>
            </a:r>
          </a:p>
          <a:p>
            <a:pPr marL="45720" indent="0">
              <a:buNone/>
            </a:pPr>
            <a:r>
              <a:rPr lang="ru-RU" sz="1500" dirty="0"/>
              <a:t>МБОУ </a:t>
            </a:r>
            <a:r>
              <a:rPr lang="ru-RU" sz="1500" dirty="0" smtClean="0"/>
              <a:t>«Красноярская СОШ«</a:t>
            </a:r>
          </a:p>
          <a:p>
            <a:pPr marL="45720" indent="0">
              <a:buNone/>
            </a:pPr>
            <a:r>
              <a:rPr lang="ru-RU" sz="1500" dirty="0"/>
              <a:t>МБОУ </a:t>
            </a:r>
            <a:r>
              <a:rPr lang="ru-RU" sz="1500" dirty="0" smtClean="0"/>
              <a:t>«</a:t>
            </a:r>
            <a:r>
              <a:rPr lang="ru-RU" sz="1500" dirty="0" err="1" smtClean="0"/>
              <a:t>Кривошеинская</a:t>
            </a:r>
            <a:r>
              <a:rPr lang="ru-RU" sz="1500" dirty="0" smtClean="0"/>
              <a:t> СОШ им Героя Советского Союза Ф.М. Зинченко«</a:t>
            </a:r>
          </a:p>
          <a:p>
            <a:pPr marL="45720" indent="0">
              <a:buNone/>
            </a:pPr>
            <a:r>
              <a:rPr lang="ru-RU" sz="1500" dirty="0"/>
              <a:t>МБОУ </a:t>
            </a:r>
            <a:r>
              <a:rPr lang="ru-RU" sz="1500" dirty="0" smtClean="0"/>
              <a:t>«Малиновская ООШ»</a:t>
            </a:r>
          </a:p>
          <a:p>
            <a:pPr marL="45720" indent="0">
              <a:buNone/>
            </a:pPr>
            <a:r>
              <a:rPr lang="ru-RU" sz="1500" dirty="0"/>
              <a:t>МБОУ "</a:t>
            </a:r>
            <a:r>
              <a:rPr lang="ru-RU" sz="1500" dirty="0" err="1"/>
              <a:t>Новокривошеинская</a:t>
            </a:r>
            <a:r>
              <a:rPr lang="ru-RU" sz="1500" dirty="0"/>
              <a:t> </a:t>
            </a:r>
            <a:r>
              <a:rPr lang="ru-RU" sz="1500" dirty="0" smtClean="0"/>
              <a:t>ООШ«</a:t>
            </a:r>
          </a:p>
          <a:p>
            <a:pPr marL="45720" indent="0">
              <a:buNone/>
            </a:pPr>
            <a:r>
              <a:rPr lang="ru-RU" sz="1500" dirty="0"/>
              <a:t>МБОУ </a:t>
            </a:r>
            <a:r>
              <a:rPr lang="ru-RU" sz="1500" dirty="0" smtClean="0"/>
              <a:t>«</a:t>
            </a:r>
            <a:r>
              <a:rPr lang="ru-RU" sz="1500" dirty="0" err="1" smtClean="0"/>
              <a:t>Пудовская</a:t>
            </a:r>
            <a:r>
              <a:rPr lang="ru-RU" sz="1500" dirty="0" smtClean="0"/>
              <a:t> СОШ»</a:t>
            </a:r>
          </a:p>
          <a:p>
            <a:pPr marL="45720" indent="0">
              <a:buNone/>
            </a:pPr>
            <a:r>
              <a:rPr lang="ru-RU" sz="1500" dirty="0"/>
              <a:t>МКОУ </a:t>
            </a:r>
            <a:r>
              <a:rPr lang="ru-RU" sz="1500" dirty="0" smtClean="0"/>
              <a:t>«Никольская ООШ»</a:t>
            </a:r>
          </a:p>
          <a:p>
            <a:pPr marL="4572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МКОУ</a:t>
            </a:r>
            <a:r>
              <a:rPr lang="ru-RU" sz="1500" dirty="0"/>
              <a:t> "Петровская </a:t>
            </a:r>
            <a:r>
              <a:rPr lang="ru-RU" sz="1500" dirty="0" smtClean="0"/>
              <a:t>ООШ»</a:t>
            </a:r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endParaRPr lang="ru-RU" sz="1800" dirty="0"/>
          </a:p>
        </p:txBody>
      </p:sp>
      <p:pic>
        <p:nvPicPr>
          <p:cNvPr id="16388" name="Picture 4" descr="http://kradm.tomsk.ru/files/gallery/zdaniya/1285819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267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64502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всех школах, кроме МБОУ «</a:t>
            </a:r>
            <a:r>
              <a:rPr lang="ru-RU" dirty="0" err="1" smtClean="0"/>
              <a:t>Володинская</a:t>
            </a:r>
            <a:r>
              <a:rPr lang="ru-RU" dirty="0" smtClean="0"/>
              <a:t> </a:t>
            </a:r>
            <a:r>
              <a:rPr lang="ru-RU" dirty="0" err="1" smtClean="0"/>
              <a:t>СОШ»и</a:t>
            </a:r>
            <a:r>
              <a:rPr lang="ru-RU" dirty="0"/>
              <a:t> МБОУ «Малиновская ООШ»</a:t>
            </a:r>
          </a:p>
          <a:p>
            <a:r>
              <a:rPr lang="ru-RU" dirty="0" smtClean="0"/>
              <a:t> имеются группы дошкольного образования детей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5445224"/>
            <a:ext cx="3635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справки: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МБОУ-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муниципальное бюджетное</a:t>
            </a:r>
          </a:p>
          <a:p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общеобразовательное учреждение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МКОУ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муниципальное казенное </a:t>
            </a:r>
          </a:p>
          <a:p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общеобразовательное учреждение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СОШ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средняя общеобразовательная школа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ООШ-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основная общеобразовательная школа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612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88832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 smtClean="0"/>
              <a:t>Общее образование</a:t>
            </a:r>
            <a:endParaRPr lang="ru-RU" sz="3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3273719"/>
              </p:ext>
            </p:extLst>
          </p:nvPr>
        </p:nvGraphicFramePr>
        <p:xfrm>
          <a:off x="827584" y="1052736"/>
          <a:ext cx="7920879" cy="1842621"/>
        </p:xfrm>
        <a:graphic>
          <a:graphicData uri="http://schemas.openxmlformats.org/drawingml/2006/table">
            <a:tbl>
              <a:tblPr/>
              <a:tblGrid>
                <a:gridCol w="1944216"/>
                <a:gridCol w="2557884"/>
                <a:gridCol w="1139593"/>
                <a:gridCol w="1139593"/>
                <a:gridCol w="1139593"/>
              </a:tblGrid>
              <a:tr h="516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Направление расходования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2021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2022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Общее образование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За счет средств районного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33 865,1</a:t>
                      </a:r>
                      <a:endParaRPr lang="ru-RU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29 965,1</a:t>
                      </a:r>
                      <a:endParaRPr lang="ru-RU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31 365,1</a:t>
                      </a:r>
                      <a:endParaRPr lang="ru-RU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За счет средств областного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206 877,5</a:t>
                      </a:r>
                      <a:endParaRPr lang="ru-RU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206 351,9</a:t>
                      </a:r>
                      <a:endParaRPr lang="ru-RU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206 229,2</a:t>
                      </a:r>
                      <a:endParaRPr lang="ru-RU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240 742,6</a:t>
                      </a:r>
                      <a:endParaRPr lang="ru-RU" sz="1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236 317,0</a:t>
                      </a:r>
                      <a:endParaRPr lang="ru-RU" sz="1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237 594,3</a:t>
                      </a:r>
                      <a:endParaRPr lang="ru-RU" sz="1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http://svjatoynarym.ru/files/2015/03/CIMG0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13584"/>
            <a:ext cx="6192688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12360" y="69269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036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radm.tomsk.ru/files/gallery/DSCN5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4230317" cy="3294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Дополнительное образование</a:t>
            </a:r>
            <a:endParaRPr lang="ru-RU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kriv-dshi.edu.tomsk.ru/images/vipusk20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5"/>
            <a:ext cx="40324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SC0304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7730" y="868070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МБОУ ДО «Дом детского творчества»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37730" y="1296709"/>
            <a:ext cx="439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ДО «Детско-юношеская спортивная школа»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96021" y="2060195"/>
            <a:ext cx="411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ДО «Детская школа искусств»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5877272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справки: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ДО –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бюджетное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образовательное учреждение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6097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6328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 smtClean="0"/>
              <a:t>Дополнительное образование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0195287"/>
              </p:ext>
            </p:extLst>
          </p:nvPr>
        </p:nvGraphicFramePr>
        <p:xfrm>
          <a:off x="755575" y="1268760"/>
          <a:ext cx="7776865" cy="2016224"/>
        </p:xfrm>
        <a:graphic>
          <a:graphicData uri="http://schemas.openxmlformats.org/drawingml/2006/table">
            <a:tbl>
              <a:tblPr/>
              <a:tblGrid>
                <a:gridCol w="2361956"/>
                <a:gridCol w="2361956"/>
                <a:gridCol w="1017651"/>
                <a:gridCol w="1017651"/>
                <a:gridCol w="1017651"/>
              </a:tblGrid>
              <a:tr h="486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Направление расходования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Источник финансирования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2021  </a:t>
                      </a:r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2022  </a:t>
                      </a:r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2023  </a:t>
                      </a:r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/>
                        </a:rPr>
                        <a:t>Дополнительное образование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/>
                        </a:rPr>
                        <a:t>За счет средств районного бюджета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15 188,6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13 688,6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13 688,6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/>
                        </a:rPr>
                        <a:t>За счет средств областного бюджета</a:t>
                      </a: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748,0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748,0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748,0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8956" marR="8956" marT="89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956" marR="8956" marT="89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15 936,6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14 436,6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14 436,6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956" marR="8956" marT="89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kradm.tomsk.ru/files/gallery/zdaniya/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5184576" cy="3216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668344" y="980728"/>
          <a:ext cx="846832" cy="222885"/>
        </p:xfrm>
        <a:graphic>
          <a:graphicData uri="http://schemas.openxmlformats.org/drawingml/2006/table">
            <a:tbl>
              <a:tblPr/>
              <a:tblGrid>
                <a:gridCol w="846832"/>
              </a:tblGrid>
              <a:tr h="45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2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Расходы на культуру на очередной 2021 год и плановый период 2022 и 2023 годов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1556792"/>
            <a:ext cx="3744416" cy="144016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МБУК «</a:t>
            </a:r>
            <a:r>
              <a:rPr lang="ru-RU" dirty="0"/>
              <a:t>К</a:t>
            </a:r>
            <a:r>
              <a:rPr lang="ru-RU" dirty="0" smtClean="0"/>
              <a:t>ривошеинская межпоселенческая централизованная клубная система»</a:t>
            </a:r>
            <a:endParaRPr lang="ru-RU" dirty="0"/>
          </a:p>
        </p:txBody>
      </p:sp>
      <p:pic>
        <p:nvPicPr>
          <p:cNvPr id="2050" name="Picture 2" descr="http://krmcks.ru/images/IMG_45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68760"/>
            <a:ext cx="4416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149080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МБУ «Кривошеинская центральная </a:t>
            </a:r>
            <a:r>
              <a:rPr lang="ru-RU" sz="2200" dirty="0" err="1" smtClean="0"/>
              <a:t>межпоселенческая</a:t>
            </a:r>
            <a:r>
              <a:rPr lang="ru-RU" sz="2200" dirty="0" smtClean="0"/>
              <a:t> библиотека»</a:t>
            </a:r>
            <a:endParaRPr lang="ru-RU" sz="2200" dirty="0"/>
          </a:p>
        </p:txBody>
      </p:sp>
      <p:pic>
        <p:nvPicPr>
          <p:cNvPr id="11266" name="Picture 2" descr="http://svjatoynarym.ru/files/2014/05/%D0%BA%D0%BD%D0%B8%D0%B6%D0%BD%D1%8B%D0%B5-%D0%B2%D1%8B%D1%81%D1%82%D0%B0%D0%B2%D0%BA%D0%B8-8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487438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5589240"/>
            <a:ext cx="4067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справки: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МБУК-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бюджетное </a:t>
            </a:r>
          </a:p>
          <a:p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учреждение культуры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МБУ- муниципальное бюджетное учреждение</a:t>
            </a:r>
            <a:endParaRPr lang="ru-RU" sz="1200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7280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 smtClean="0"/>
              <a:t>Культура</a:t>
            </a:r>
            <a:endParaRPr lang="ru-RU" sz="3000" dirty="0"/>
          </a:p>
        </p:txBody>
      </p:sp>
      <p:pic>
        <p:nvPicPr>
          <p:cNvPr id="12292" name="Picture 4" descr="http://travel-tomsk.ru/img/1453459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4896544" cy="3249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217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4149080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справки: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МБУК-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бюджетное </a:t>
            </a:r>
          </a:p>
          <a:p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учреждение культуры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МБУ- муниципальное бюджетное учреждение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ЦМБ-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центральная </a:t>
            </a:r>
            <a:r>
              <a:rPr lang="ru-RU" sz="1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межпоселенческая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библиотека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МЦКС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1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межпоселенческая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централизованная клубная система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331200"/>
              </p:ext>
            </p:extLst>
          </p:nvPr>
        </p:nvGraphicFramePr>
        <p:xfrm>
          <a:off x="611557" y="1052736"/>
          <a:ext cx="7920882" cy="1879430"/>
        </p:xfrm>
        <a:graphic>
          <a:graphicData uri="http://schemas.openxmlformats.org/drawingml/2006/table">
            <a:tbl>
              <a:tblPr/>
              <a:tblGrid>
                <a:gridCol w="1440163"/>
                <a:gridCol w="1376395"/>
                <a:gridCol w="1503925"/>
                <a:gridCol w="1224136"/>
                <a:gridCol w="1152128"/>
                <a:gridCol w="1224135"/>
              </a:tblGrid>
              <a:tr h="193729">
                <a:tc grid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4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Направление расходования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2023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МБУ "Кривошеинская ЦМБ"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7 480,4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6 480,4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6 480,4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МБУК "Кривошеинская МЦКС"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13 906,4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12 406,4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12 406,4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Централизованная бухгалтерия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2 038,3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2 038,3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2 038,3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70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23 425,1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20 925,1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20 925,1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49" marR="7749" marT="7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1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300" dirty="0" smtClean="0"/>
              <a:t>Расходы бюджета на сельское хозяйство на очередной 2021 год и плановый период 2022 и 2023 годов </a:t>
            </a:r>
            <a:endParaRPr lang="ru-RU" sz="23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124744"/>
            <a:ext cx="7488832" cy="453650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Кривошеинский район  является одним из развитых сельскохозяйственных районов Томского  Севера.  Не имея никаких крупных промышленных предприятий, запасов полезных ископаемых, район был и остаётся сугубо сельскохозяйственным.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www.kradm.tomsk.ru/files/gallery/selskoe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4067944" cy="349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kradm.tomsk.ru/files/gallery/dgondirvr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76872"/>
            <a:ext cx="32038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.kradm.tomsk.ru/files/gallery/selskoe/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940547"/>
            <a:ext cx="4392488" cy="2917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95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0468"/>
            <a:ext cx="7920880" cy="8062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Сельское хозяйство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0064584"/>
              </p:ext>
            </p:extLst>
          </p:nvPr>
        </p:nvGraphicFramePr>
        <p:xfrm>
          <a:off x="899591" y="1052736"/>
          <a:ext cx="7920880" cy="1752350"/>
        </p:xfrm>
        <a:graphic>
          <a:graphicData uri="http://schemas.openxmlformats.org/drawingml/2006/table">
            <a:tbl>
              <a:tblPr/>
              <a:tblGrid>
                <a:gridCol w="2092308"/>
                <a:gridCol w="2816407"/>
                <a:gridCol w="1004055"/>
                <a:gridCol w="1004055"/>
                <a:gridCol w="1004055"/>
              </a:tblGrid>
              <a:tr h="218607">
                <a:tc gridSpan="5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                          тыс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. руб.</a:t>
                      </a:r>
                    </a:p>
                  </a:txBody>
                  <a:tcPr marL="8744" marR="8744" marT="8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744" marR="8744" marT="8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744" marR="8744" marT="8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744" marR="8744" marT="8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744" marR="8744" marT="8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Наименование расходования</a:t>
                      </a: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Источник финансирования</a:t>
                      </a: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2021  </a:t>
                      </a:r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2022  </a:t>
                      </a:r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2023  </a:t>
                      </a:r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Сельское </a:t>
                      </a:r>
                      <a:r>
                        <a:rPr lang="ru-RU" sz="1300" b="0" i="0" u="none" strike="noStrike" dirty="0">
                          <a:effectLst/>
                          <a:latin typeface="Times New Roman"/>
                        </a:rPr>
                        <a:t>хозяйство</a:t>
                      </a: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/>
                        </a:rPr>
                        <a:t>За счет средств районного бюджета</a:t>
                      </a: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/>
                        </a:rPr>
                        <a:t>За счет средств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вышестоящих бюджетов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94 766,2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95 063,7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95051,1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07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44" marR="8744" marT="8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744" marR="8744" marT="874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95 966,2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96 263,7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95 051,1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744" marR="8744" marT="8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6" name="Picture 4" descr="http://shebalino-gazeta.ru/_nw/11/63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35249"/>
            <a:ext cx="4779772" cy="310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85" y="2996952"/>
            <a:ext cx="3495491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2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понятия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8"/>
          <p:cNvSpPr/>
          <p:nvPr/>
        </p:nvSpPr>
        <p:spPr>
          <a:xfrm>
            <a:off x="428596" y="947812"/>
            <a:ext cx="8027284" cy="3903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圆角矩形 9"/>
          <p:cNvSpPr/>
          <p:nvPr/>
        </p:nvSpPr>
        <p:spPr>
          <a:xfrm>
            <a:off x="428596" y="1500174"/>
            <a:ext cx="802728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10"/>
          <p:cNvSpPr/>
          <p:nvPr/>
        </p:nvSpPr>
        <p:spPr>
          <a:xfrm>
            <a:off x="428596" y="2071678"/>
            <a:ext cx="8027284" cy="5000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3357562"/>
            <a:ext cx="8027284" cy="5715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1"/>
          <p:cNvSpPr/>
          <p:nvPr/>
        </p:nvSpPr>
        <p:spPr>
          <a:xfrm>
            <a:off x="428596" y="2643182"/>
            <a:ext cx="8027284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596" y="4071942"/>
            <a:ext cx="8027284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714884"/>
            <a:ext cx="8027284" cy="3571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5143512"/>
            <a:ext cx="7959828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643578"/>
            <a:ext cx="7959828" cy="8572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856984" cy="7109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Расходы бюджета на социальную политику на очередной 2021 год и плановый период 2022 и 2023 годов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89270467"/>
              </p:ext>
            </p:extLst>
          </p:nvPr>
        </p:nvGraphicFramePr>
        <p:xfrm>
          <a:off x="323528" y="1052737"/>
          <a:ext cx="8496942" cy="1737398"/>
        </p:xfrm>
        <a:graphic>
          <a:graphicData uri="http://schemas.openxmlformats.org/drawingml/2006/table">
            <a:tbl>
              <a:tblPr/>
              <a:tblGrid>
                <a:gridCol w="3563235"/>
                <a:gridCol w="1644569"/>
                <a:gridCol w="1644569"/>
                <a:gridCol w="1644569"/>
              </a:tblGrid>
              <a:tr h="6081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effectLst/>
                          <a:latin typeface="MS Sans Serif"/>
                        </a:rPr>
                        <a:t>Наименование направления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effectLst/>
                          <a:latin typeface="MS Sans Serif"/>
                        </a:rPr>
                        <a:t>План 2021 год (тыс. руб.)</a:t>
                      </a:r>
                      <a:endParaRPr lang="ru-RU" sz="1400" b="1" i="0" u="none" strike="noStrike" baseline="0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effectLst/>
                          <a:latin typeface="MS Sans Serif"/>
                        </a:rPr>
                        <a:t>План 2022 год (тыс. руб.)</a:t>
                      </a: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effectLst/>
                          <a:latin typeface="MS Sans Serif"/>
                        </a:rPr>
                        <a:t>План 2023 год (тыс. руб.)</a:t>
                      </a: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 dirty="0">
                          <a:effectLst/>
                          <a:latin typeface="Arial Cyr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24 137,0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24 137,0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24 137,0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 dirty="0">
                          <a:effectLst/>
                          <a:latin typeface="Arial Cyr"/>
                        </a:rPr>
                        <a:t>Социальное 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обеспечение </a:t>
                      </a:r>
                      <a:r>
                        <a:rPr lang="ru-RU" sz="1400" b="0" i="0" u="none" strike="noStrike" baseline="0" dirty="0">
                          <a:effectLst/>
                          <a:latin typeface="Arial Cyr"/>
                        </a:rPr>
                        <a:t>населения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1 350,3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1 038,0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938,0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 dirty="0">
                          <a:effectLst/>
                          <a:latin typeface="Arial Cyr"/>
                        </a:rPr>
                        <a:t>Итого 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по направлениям</a:t>
                      </a:r>
                      <a:r>
                        <a:rPr lang="ru-RU" sz="1400" b="1" i="0" u="none" strike="noStrike" baseline="0" dirty="0">
                          <a:effectLst/>
                          <a:latin typeface="Arial Cyr"/>
                        </a:rPr>
                        <a:t>: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25 487,5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25 175,0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25 075,0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8" name="Picture 2" descr="http://www.dagmintrud.ru/upload/iblock/5a8/5a8be678cd1064374b017bc300c299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8568952" cy="33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6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m2-tub-ru.yandex.net/i?id=1be62213b1f387ab146161a23fc5c5a1&amp;n=33&amp;h=215&amp;w=3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7497"/>
            <a:ext cx="4032448" cy="3016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yardom24.ru/image/struktura/foto_one/small/Jiltsam_kvartir_foto_on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24427"/>
            <a:ext cx="3528392" cy="2956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Жилищно-коммунальное хозяйство</a:t>
            </a:r>
            <a:endParaRPr lang="ru-RU" sz="2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82916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17131"/>
              </p:ext>
            </p:extLst>
          </p:nvPr>
        </p:nvGraphicFramePr>
        <p:xfrm>
          <a:off x="4139952" y="908720"/>
          <a:ext cx="4752527" cy="2304256"/>
        </p:xfrm>
        <a:graphic>
          <a:graphicData uri="http://schemas.openxmlformats.org/drawingml/2006/table">
            <a:tbl>
              <a:tblPr/>
              <a:tblGrid>
                <a:gridCol w="1942640"/>
                <a:gridCol w="936629"/>
                <a:gridCol w="936629"/>
                <a:gridCol w="936629"/>
              </a:tblGrid>
              <a:tr h="240617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effectLst/>
                          <a:latin typeface="MS Sans Serif"/>
                        </a:rPr>
                        <a:t>тыс. 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50" b="0" i="0" u="none" strike="noStrike">
                        <a:effectLst/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50" b="0" i="0" u="none" strike="noStrike">
                        <a:effectLst/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50" b="0" i="0" u="none" strike="noStrike">
                        <a:effectLst/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Направление расходования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2021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2022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2023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4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401,0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307,0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307,0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1009"/>
            <a:ext cx="5184700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radm.tomsk.ru/files/gallery/peizazh/__tmp/150_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615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Иные межбюджетные трансферты бюджетам поселений Кривошеинского района на решение вопросов местного значения на очередной 2021 год и плановый период 2022 и 2023 годов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988840"/>
            <a:ext cx="5544616" cy="273630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im0-tub-ru.yandex.net/i?id=93a9731b19ae735a15e9af29968df9cc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808312" cy="2178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06137"/>
            <a:ext cx="4094051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/>
              <a:t>Финансовая помощь  сельским поселениям по направлениям на 2021 год </a:t>
            </a:r>
            <a:endParaRPr lang="ru-RU" sz="2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509120"/>
            <a:ext cx="3528392" cy="2230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80756746"/>
              </p:ext>
            </p:extLst>
          </p:nvPr>
        </p:nvGraphicFramePr>
        <p:xfrm>
          <a:off x="3345733" y="1536879"/>
          <a:ext cx="554461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147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784976" cy="576064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«Бюджет для граждан» </a:t>
            </a:r>
          </a:p>
          <a:p>
            <a:pPr marL="45720" indent="0" algn="ctr">
              <a:buNone/>
            </a:pPr>
            <a:r>
              <a:rPr lang="ru-RU" dirty="0" smtClean="0"/>
              <a:t>подготовлен Управлением финансов</a:t>
            </a:r>
          </a:p>
          <a:p>
            <a:pPr marL="45720" indent="0" algn="ctr">
              <a:buNone/>
            </a:pPr>
            <a:r>
              <a:rPr lang="ru-RU" dirty="0" smtClean="0"/>
              <a:t> Администрации Кривошеинского района</a:t>
            </a:r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1700" dirty="0" smtClean="0"/>
              <a:t>Контактная информация:</a:t>
            </a:r>
          </a:p>
          <a:p>
            <a:pPr marL="45720" indent="0">
              <a:buNone/>
            </a:pPr>
            <a:endParaRPr lang="ru-RU" sz="1700" dirty="0" smtClean="0"/>
          </a:p>
          <a:p>
            <a:pPr marL="45720" indent="0">
              <a:buNone/>
            </a:pPr>
            <a:r>
              <a:rPr lang="ru-RU" sz="1700" dirty="0" smtClean="0"/>
              <a:t>636300, Томская область, с. Кривошеино, ул. Ленина, д. 26</a:t>
            </a:r>
          </a:p>
          <a:p>
            <a:pPr marL="45720" indent="0">
              <a:buNone/>
            </a:pPr>
            <a:endParaRPr lang="ru-RU" sz="1700" dirty="0" smtClean="0"/>
          </a:p>
          <a:p>
            <a:pPr marL="45720" indent="0">
              <a:buNone/>
            </a:pPr>
            <a:r>
              <a:rPr lang="ru-RU" sz="1700" dirty="0" smtClean="0"/>
              <a:t>(8-38-251) 2-13-67 </a:t>
            </a:r>
          </a:p>
          <a:p>
            <a:pPr marL="45720" indent="0">
              <a:buNone/>
            </a:pPr>
            <a:endParaRPr lang="ru-RU" sz="1700" dirty="0" smtClean="0"/>
          </a:p>
          <a:p>
            <a:pPr marL="45720" indent="0">
              <a:buNone/>
            </a:pPr>
            <a:r>
              <a:rPr lang="ru-RU" sz="1700" dirty="0" smtClean="0"/>
              <a:t>Руководитель Управления финансов-  Ирина Викентьевна Ерохина</a:t>
            </a:r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7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219075" y="1384300"/>
            <a:ext cx="8699500" cy="554038"/>
            <a:chOff x="0" y="0"/>
            <a:chExt cx="5480" cy="349"/>
          </a:xfrm>
        </p:grpSpPr>
        <p:pic>
          <p:nvPicPr>
            <p:cNvPr id="18447" name="Скругленный прямоугольник 7"/>
            <p:cNvPicPr>
              <a:picLocks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2">
                  <a:lumMod val="5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146050" y="517525"/>
            <a:ext cx="8772525" cy="895251"/>
            <a:chOff x="0" y="0"/>
            <a:chExt cx="5526" cy="442"/>
          </a:xfrm>
        </p:grpSpPr>
        <p:pic>
          <p:nvPicPr>
            <p:cNvPr id="18445" name="Скругленный прямоугольник 8"/>
            <p:cNvPicPr>
              <a:picLocks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В переводе со </a:t>
              </a:r>
              <a:r>
                <a:rPr lang="ru-RU" altLang="ru-RU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ru-RU" b="1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bougette</a:t>
              </a:r>
              <a:r>
                <a:rPr lang="ru-RU" altLang="ru-RU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ru-RU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— это  </a:t>
              </a:r>
              <a:r>
                <a:rPr lang="ru-RU" altLang="ru-RU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кошелѐк</a:t>
              </a:r>
              <a:r>
                <a:rPr lang="ru-RU" altLang="ru-RU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tantia" pitchFamily="18" charset="0"/>
                </a:rPr>
                <a:t>, сумка, кожаный мешок, мешок с деньгами 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146050" y="2103438"/>
            <a:ext cx="8845550" cy="2549525"/>
            <a:chOff x="0" y="0"/>
            <a:chExt cx="5572" cy="1606"/>
          </a:xfrm>
        </p:grpSpPr>
        <p:pic>
          <p:nvPicPr>
            <p:cNvPr id="18443" name="Скругленный прямоугольник 9"/>
            <p:cNvPicPr>
              <a:picLocks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/>
              <a:r>
                <a:rPr lang="ru-RU" altLang="ru-RU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dirty="0" smtClean="0">
                  <a:solidFill>
                    <a:srgbClr val="343437"/>
                  </a:solidFill>
                  <a:latin typeface="Constantia" pitchFamily="18" charset="0"/>
                </a:rPr>
                <a:t>Кривошеинского </a:t>
              </a:r>
              <a:r>
                <a:rPr lang="ru-RU" altLang="ru-RU" dirty="0">
                  <a:solidFill>
                    <a:srgbClr val="343437"/>
                  </a:solidFill>
                  <a:latin typeface="Constantia" pitchFamily="18" charset="0"/>
                </a:rPr>
                <a:t>района 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(муниципальных) </a:t>
              </a:r>
              <a:r>
                <a:rPr lang="ru-RU" altLang="ru-RU" dirty="0" smtClean="0">
                  <a:solidFill>
                    <a:srgbClr val="343437"/>
                  </a:solidFill>
                  <a:latin typeface="Constantia" pitchFamily="18" charset="0"/>
                </a:rPr>
                <a:t>услуг на: </a:t>
              </a:r>
              <a:r>
                <a:rPr lang="ru-RU" altLang="ru-RU" dirty="0">
                  <a:solidFill>
                    <a:srgbClr val="343437"/>
                  </a:solidFill>
                  <a:latin typeface="Constantia" pitchFamily="18" charset="0"/>
                </a:rPr>
                <a:t>образование, здравоохранение, </a:t>
              </a:r>
              <a:r>
                <a:rPr lang="ru-RU" altLang="ru-RU" dirty="0" smtClean="0">
                  <a:solidFill>
                    <a:srgbClr val="343437"/>
                  </a:solidFill>
                  <a:latin typeface="Constantia" pitchFamily="18" charset="0"/>
                </a:rPr>
                <a:t>культуру, </a:t>
              </a:r>
              <a:r>
                <a:rPr lang="ru-RU" altLang="ru-RU" dirty="0">
                  <a:solidFill>
                    <a:srgbClr val="343437"/>
                  </a:solidFill>
                  <a:latin typeface="Constantia" pitchFamily="18" charset="0"/>
                </a:rPr>
                <a:t>спорт, социальное обеспечение, </a:t>
              </a:r>
              <a:r>
                <a:rPr lang="ru-RU" altLang="ru-RU" dirty="0" smtClean="0">
                  <a:solidFill>
                    <a:srgbClr val="343437"/>
                  </a:solidFill>
                  <a:latin typeface="Constantia" pitchFamily="18" charset="0"/>
                </a:rPr>
                <a:t>поддержку </a:t>
              </a:r>
              <a:r>
                <a:rPr lang="ru-RU" altLang="ru-RU" dirty="0">
                  <a:solidFill>
                    <a:srgbClr val="343437"/>
                  </a:solidFill>
                  <a:latin typeface="Constantia" pitchFamily="18" charset="0"/>
                </a:rPr>
                <a:t>экономики, гарантии безопасности и правопорядка, </a:t>
              </a:r>
              <a:r>
                <a:rPr lang="ru-RU" altLang="ru-RU" dirty="0" smtClean="0">
                  <a:solidFill>
                    <a:srgbClr val="343437"/>
                  </a:solidFill>
                  <a:latin typeface="Constantia" pitchFamily="18" charset="0"/>
                </a:rPr>
                <a:t>защиту </a:t>
              </a:r>
              <a:r>
                <a:rPr lang="ru-RU" altLang="ru-RU" dirty="0">
                  <a:solidFill>
                    <a:srgbClr val="343437"/>
                  </a:solidFill>
                  <a:latin typeface="Constantia" pitchFamily="18" charset="0"/>
                </a:rPr>
                <a:t>общественных интересов, гражданских прав и свобод и др. </a:t>
              </a:r>
            </a:p>
          </p:txBody>
        </p:sp>
      </p:grpSp>
      <p:grpSp>
        <p:nvGrpSpPr>
          <p:cNvPr id="18437" name="Group 11"/>
          <p:cNvGrpSpPr>
            <a:grpSpLocks/>
          </p:cNvGrpSpPr>
          <p:nvPr/>
        </p:nvGrpSpPr>
        <p:grpSpPr bwMode="auto">
          <a:xfrm>
            <a:off x="219075" y="4652963"/>
            <a:ext cx="8772525" cy="1512341"/>
            <a:chOff x="0" y="0"/>
            <a:chExt cx="5526" cy="1014"/>
          </a:xfrm>
        </p:grpSpPr>
        <p:pic>
          <p:nvPicPr>
            <p:cNvPr id="18441" name="Скругленный прямоугольник 10"/>
            <p:cNvPicPr>
              <a:picLocks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Text Box 13"/>
            <p:cNvSpPr txBox="1">
              <a:spLocks noChangeArrowheads="1"/>
            </p:cNvSpPr>
            <p:nvPr/>
          </p:nvSpPr>
          <p:spPr bwMode="auto">
            <a:xfrm>
              <a:off x="52" y="193"/>
              <a:ext cx="5425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/>
              <a:r>
                <a:rPr lang="ru-RU" altLang="ru-RU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18438" name="Group 14"/>
          <p:cNvGrpSpPr>
            <a:grpSpLocks/>
          </p:cNvGrpSpPr>
          <p:nvPr/>
        </p:nvGrpSpPr>
        <p:grpSpPr bwMode="auto">
          <a:xfrm>
            <a:off x="1763688" y="0"/>
            <a:ext cx="4808537" cy="658813"/>
            <a:chOff x="0" y="0"/>
            <a:chExt cx="3029" cy="415"/>
          </a:xfrm>
        </p:grpSpPr>
        <p:pic>
          <p:nvPicPr>
            <p:cNvPr id="18439" name="Скругленный прямоугольник 1"/>
            <p:cNvPicPr>
              <a:picLocks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2800" b="1" dirty="0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 dirty="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7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8136904" cy="639762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Понятие бюджета, структура бюджетной системы Российской Федерации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3" y="980728"/>
            <a:ext cx="2700627" cy="2857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179512" y="4077072"/>
            <a:ext cx="4752528" cy="2016224"/>
          </a:xfrm>
        </p:spPr>
        <p:txBody>
          <a:bodyPr/>
          <a:lstStyle/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15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Каждое публично-правовое образование имеет свой БЮДЖЕТ: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Российская Федерация – федеральный бюджет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Субъекты Российской федерации- областной, краевой, республиканский бюджеты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Муниципальные районы, городские округа, городские и сельские поселения- местные бюджеты.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3707904" y="1399032"/>
            <a:ext cx="4752528" cy="274320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-план доходов и расходов на определенный период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88843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3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40" y="373124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70" y="796930"/>
            <a:ext cx="165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6550" y="1725008"/>
            <a:ext cx="421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публично-правовых образований</a:t>
            </a:r>
          </a:p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074160" y="4236077"/>
            <a:ext cx="837144" cy="661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850879" y="4239164"/>
            <a:ext cx="0" cy="635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454538" y="4200195"/>
            <a:ext cx="1145142" cy="696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773961" y="4897120"/>
            <a:ext cx="1942297" cy="1594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21830" y="4901622"/>
            <a:ext cx="2058098" cy="1594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12068" y="4897159"/>
            <a:ext cx="2051720" cy="1594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631" y="2887454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997" y="5770131"/>
            <a:ext cx="281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0631" y="188640"/>
            <a:ext cx="8458200" cy="62135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4033680" y="874714"/>
            <a:ext cx="3796958" cy="652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1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t="20912" r="10633" b="14949"/>
          <a:stretch/>
        </p:blipFill>
        <p:spPr>
          <a:xfrm>
            <a:off x="307724" y="1089318"/>
            <a:ext cx="2169233" cy="1782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6" y="4237403"/>
            <a:ext cx="2209492" cy="1512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2108836"/>
            <a:ext cx="3789680" cy="2091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47345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0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трелка вправо 29"/>
          <p:cNvSpPr/>
          <p:nvPr/>
        </p:nvSpPr>
        <p:spPr>
          <a:xfrm rot="5400000">
            <a:off x="5931695" y="1710531"/>
            <a:ext cx="1223962" cy="48577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3339307" y="1710531"/>
            <a:ext cx="1223962" cy="48577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2063750" y="2697163"/>
            <a:ext cx="2909887" cy="484188"/>
          </a:xfrm>
          <a:prstGeom prst="rightArrow">
            <a:avLst>
              <a:gd name="adj1" fmla="val 50001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Рисунок 16" descr="дом из ден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778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 rot="5400000">
            <a:off x="4707732" y="1710531"/>
            <a:ext cx="1223962" cy="48577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396582" y="1659731"/>
            <a:ext cx="495300" cy="8640763"/>
          </a:xfrm>
          <a:prstGeom prst="rightBrace">
            <a:avLst>
              <a:gd name="adj1" fmla="val 8333"/>
              <a:gd name="adj2" fmla="val 49343"/>
            </a:avLst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092157" y="1196181"/>
            <a:ext cx="1727200" cy="1008063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2041526" y="1711325"/>
            <a:ext cx="1223962" cy="48418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5" name="TextBox 14"/>
          <p:cNvSpPr txBox="1">
            <a:spLocks noChangeArrowheads="1"/>
          </p:cNvSpPr>
          <p:nvPr/>
        </p:nvSpPr>
        <p:spPr bwMode="auto">
          <a:xfrm>
            <a:off x="1403648" y="6165850"/>
            <a:ext cx="69487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 dirty="0">
                <a:solidFill>
                  <a:srgbClr val="002060"/>
                </a:solidFill>
                <a:latin typeface="Constantia" pitchFamily="18" charset="0"/>
              </a:rPr>
              <a:t>консолидированный бюджет  </a:t>
            </a:r>
            <a:r>
              <a:rPr lang="ru-RU" altLang="ru-RU" b="1" dirty="0" smtClean="0">
                <a:solidFill>
                  <a:srgbClr val="002060"/>
                </a:solidFill>
                <a:latin typeface="Constantia" pitchFamily="18" charset="0"/>
              </a:rPr>
              <a:t>Кривошеинского  </a:t>
            </a:r>
            <a:r>
              <a:rPr lang="ru-RU" altLang="ru-RU" b="1" dirty="0">
                <a:solidFill>
                  <a:srgbClr val="002060"/>
                </a:solidFill>
                <a:latin typeface="Constantia" pitchFamily="18" charset="0"/>
              </a:rPr>
              <a:t>района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44008" y="4437112"/>
            <a:ext cx="1656780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образования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Пудовское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сельское поселение</a:t>
            </a:r>
          </a:p>
        </p:txBody>
      </p:sp>
      <p:sp>
        <p:nvSpPr>
          <p:cNvPr id="20" name="Стрелка углом 19"/>
          <p:cNvSpPr/>
          <p:nvPr/>
        </p:nvSpPr>
        <p:spPr>
          <a:xfrm rot="16200000" flipH="1">
            <a:off x="179388" y="1196975"/>
            <a:ext cx="1728787" cy="1008063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367213" y="2697163"/>
            <a:ext cx="2909887" cy="484187"/>
          </a:xfrm>
          <a:prstGeom prst="rightArrow">
            <a:avLst>
              <a:gd name="adj1" fmla="val 50001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548680"/>
            <a:ext cx="5976664" cy="12024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Бюджетная система </a:t>
            </a:r>
            <a:r>
              <a:rPr lang="ru-RU" sz="3200" b="1" dirty="0" smtClean="0">
                <a:solidFill>
                  <a:schemeClr val="tx1"/>
                </a:solidFill>
              </a:rPr>
              <a:t>Кривошеинского района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2636912"/>
            <a:ext cx="1440160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образования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Володинское  сельское поселение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2636912"/>
            <a:ext cx="1440160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образования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Красноярское сельское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поселение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2636912"/>
            <a:ext cx="1368152" cy="1440160"/>
          </a:xfrm>
          <a:prstGeom prst="roundRect">
            <a:avLst>
              <a:gd name="adj" fmla="val 1196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образования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Кривошеинское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сельское поселение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2636912"/>
            <a:ext cx="1512168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 муниципального </a:t>
            </a:r>
            <a:r>
              <a:rPr lang="ru-RU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образования Кривошеинский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(районный бюджет)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03848" y="2636912"/>
            <a:ext cx="1440160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образования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Иштанское 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сельское поселение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95601" y="4437112"/>
            <a:ext cx="1676399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образования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Новокривошеинское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сельское поселение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668344" y="2636912"/>
            <a:ext cx="1368152" cy="1440160"/>
          </a:xfrm>
          <a:prstGeom prst="roundRect">
            <a:avLst>
              <a:gd name="adj" fmla="val 1196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юджет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образования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Петровское 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сельское поселение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3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3" y="1268759"/>
            <a:ext cx="3721915" cy="2398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3968" y="1052736"/>
            <a:ext cx="4608512" cy="1368152"/>
          </a:xfrm>
        </p:spPr>
        <p:txBody>
          <a:bodyPr/>
          <a:lstStyle/>
          <a:p>
            <a:pPr algn="just"/>
            <a:r>
              <a:rPr lang="ru-RU" sz="15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Доходы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-собственные (налоговые и неналоговые) доходы и безвозмездные поступления от других бюджетов в виде дотаций, субсидий, субвенций, иных межбюджетных трансфертов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283968" y="2564904"/>
            <a:ext cx="4536504" cy="720080"/>
          </a:xfrm>
        </p:spPr>
        <p:txBody>
          <a:bodyPr/>
          <a:lstStyle/>
          <a:p>
            <a:pPr algn="just"/>
            <a:r>
              <a:rPr lang="ru-RU" sz="15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совокупность средств, направляемых на исполнение полномочий района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323528" y="3573016"/>
            <a:ext cx="8424936" cy="303123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23748"/>
            <a:ext cx="744861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параметры бюджета:            доходы, расходы , дефицит (профицит)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9552" y="4077072"/>
            <a:ext cx="2304256" cy="1994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Доходы «минус» расходы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3059832" y="4499453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носка 2 (граница и черта) 14"/>
          <p:cNvSpPr/>
          <p:nvPr/>
        </p:nvSpPr>
        <p:spPr>
          <a:xfrm>
            <a:off x="6084168" y="3667568"/>
            <a:ext cx="2304256" cy="963021"/>
          </a:xfrm>
          <a:prstGeom prst="accentBorderCallout2">
            <a:avLst>
              <a:gd name="adj1" fmla="val 18750"/>
              <a:gd name="adj2" fmla="val -500"/>
              <a:gd name="adj3" fmla="val 18750"/>
              <a:gd name="adj4" fmla="val -16667"/>
              <a:gd name="adj5" fmla="val 109813"/>
              <a:gd name="adj6" fmla="val -89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ПРОФИЦИТ-превышение ДОХОДОВ над расходами</a:t>
            </a:r>
            <a:endParaRPr lang="ru-RU" sz="1500" dirty="0"/>
          </a:p>
        </p:txBody>
      </p:sp>
      <p:sp>
        <p:nvSpPr>
          <p:cNvPr id="16" name="Выноска 1 (граница и черта) 15"/>
          <p:cNvSpPr/>
          <p:nvPr/>
        </p:nvSpPr>
        <p:spPr>
          <a:xfrm>
            <a:off x="6084168" y="5446106"/>
            <a:ext cx="2304256" cy="863214"/>
          </a:xfrm>
          <a:prstGeom prst="accentBorderCallout1">
            <a:avLst>
              <a:gd name="adj1" fmla="val 18750"/>
              <a:gd name="adj2" fmla="val -239"/>
              <a:gd name="adj3" fmla="val -32617"/>
              <a:gd name="adj4" fmla="val -88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ДЕФИЦИТ-превышение РАСХОДОВ над доходами</a:t>
            </a:r>
            <a:endParaRPr lang="ru-RU" sz="15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7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196" y="2228850"/>
            <a:ext cx="9138804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/>
              <a:t>Представляет собой деятельность органов местного самоуправления района 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64275" y="5229225"/>
            <a:ext cx="1871663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093296"/>
            <a:ext cx="43204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8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1896</TotalTime>
  <Words>2289</Words>
  <Application>Microsoft Office PowerPoint</Application>
  <PresentationFormat>Экран (4:3)</PresentationFormat>
  <Paragraphs>512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На основе проекта решения Думы Кривошеинского района «Об утверждении бюджета муниципального образования Кривошеинский район на 2021 год и на плановый период 2022 и 2023 годов».</vt:lpstr>
      <vt:lpstr>Обращение руководителя Управления финансов Администрации Кривошеинского района И.В. Ерохиной к жителям Кривошеинского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бюджета:            доходы, расходы , дефицит (профицит)</vt:lpstr>
      <vt:lpstr>Презентация PowerPoint</vt:lpstr>
      <vt:lpstr>Презентация PowerPoint</vt:lpstr>
      <vt:lpstr>Презентация PowerPoint</vt:lpstr>
      <vt:lpstr>Основные параметры районного бюджета на 2021 год и плановый период 2022 и 2023 годов</vt:lpstr>
      <vt:lpstr>Доходы бюджета</vt:lpstr>
      <vt:lpstr>Структура доходов бюджета муниципального образования Кривошеинский район на очередной 2021 год и плановый период 2022 и 2023 годов</vt:lpstr>
      <vt:lpstr>Презентация PowerPoint</vt:lpstr>
      <vt:lpstr>Презентация PowerPoint</vt:lpstr>
      <vt:lpstr>Презентация PowerPoint</vt:lpstr>
      <vt:lpstr>Расходы на образование на очередной 2021 год и плановый период 2022 и 2023 годов</vt:lpstr>
      <vt:lpstr>Презентация PowerPoint</vt:lpstr>
      <vt:lpstr>Дошкольное образование</vt:lpstr>
      <vt:lpstr>Дошкольное образование</vt:lpstr>
      <vt:lpstr>Школы</vt:lpstr>
      <vt:lpstr>Общее образование</vt:lpstr>
      <vt:lpstr>Дополнительное образование</vt:lpstr>
      <vt:lpstr>Дополнительное образование</vt:lpstr>
      <vt:lpstr>Расходы на культуру на очередной 2021 год и плановый период 2022 и 2023 годов</vt:lpstr>
      <vt:lpstr>Культура</vt:lpstr>
      <vt:lpstr>Расходы бюджета на сельское хозяйство на очередной 2021 год и плановый период 2022 и 2023 годов </vt:lpstr>
      <vt:lpstr>Сельское хозяйство</vt:lpstr>
      <vt:lpstr>Расходы бюджета на социальную политику на очередной 2021 год и плановый период 2022 и 2023 годов</vt:lpstr>
      <vt:lpstr>Жилищно-коммунальное хозяйство</vt:lpstr>
      <vt:lpstr>Иные межбюджетные трансферты бюджетам поселений Кривошеинского района на решение вопросов местного значения на очередной 2021 год и плановый период 2022 и 2023 годов</vt:lpstr>
      <vt:lpstr>Финансовая помощь  сельским поселениям по направлениям на 2021 год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основе решения Думы Кривошеинского района от 25.12.2014 № 409 «Об утверждении бюджета муниципального образования Кривошеинский район на 2015 год и на плановый период 2016 и 217 годов»</dc:title>
  <dc:creator>User-FO</dc:creator>
  <cp:lastModifiedBy>USER</cp:lastModifiedBy>
  <cp:revision>263</cp:revision>
  <cp:lastPrinted>2019-02-11T06:00:44Z</cp:lastPrinted>
  <dcterms:created xsi:type="dcterms:W3CDTF">2016-04-04T06:18:42Z</dcterms:created>
  <dcterms:modified xsi:type="dcterms:W3CDTF">2020-11-12T05:14:53Z</dcterms:modified>
</cp:coreProperties>
</file>